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60" r:id="rId1"/>
    <p:sldMasterId id="2147483672" r:id="rId2"/>
    <p:sldMasterId id="2147483678" r:id="rId3"/>
  </p:sldMasterIdLst>
  <p:notesMasterIdLst>
    <p:notesMasterId r:id="rId18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9" r:id="rId14"/>
    <p:sldId id="268" r:id="rId15"/>
    <p:sldId id="266" r:id="rId16"/>
    <p:sldId id="270" r:id="rId17"/>
  </p:sldIdLst>
  <p:sldSz cx="14630400" cy="8229600"/>
  <p:notesSz cx="8229600" cy="14630400"/>
  <p:embeddedFontLst>
    <p:embeddedFont>
      <p:font typeface="Arial Narrow" panose="020B0606020202030204" pitchFamily="34" charset="0"/>
      <p:regular r:id="rId19"/>
      <p:bold r:id="rId20"/>
      <p:italic r:id="rId21"/>
      <p:boldItalic r:id="rId22"/>
    </p:embeddedFont>
    <p:embeddedFont>
      <p:font typeface="Barlow" panose="00000500000000000000" pitchFamily="2" charset="0"/>
      <p:regular r:id="rId23"/>
    </p:embeddedFont>
    <p:embeddedFont>
      <p:font typeface="Consolas" panose="020B0609020204030204" pitchFamily="49" charset="0"/>
      <p:regular r:id="rId24"/>
      <p:bold r:id="rId25"/>
      <p:italic r:id="rId26"/>
      <p:boldItalic r:id="rId27"/>
    </p:embeddedFont>
    <p:embeddedFont>
      <p:font typeface="Tahoma" panose="020B0604030504040204" pitchFamily="34" charset="0"/>
      <p:regular r:id="rId28"/>
      <p:bold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50" d="100"/>
          <a:sy n="50" d="100"/>
        </p:scale>
        <p:origin x="802" y="5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Master" Target="slideMasters/slideMaster3.xml"/><Relationship Id="rId21" Type="http://schemas.openxmlformats.org/officeDocument/2006/relationships/font" Target="fonts/font3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font" Target="fonts/font7.fntdata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6.fntdata"/><Relationship Id="rId32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10" Type="http://schemas.openxmlformats.org/officeDocument/2006/relationships/slide" Target="slides/slide7.xml"/><Relationship Id="rId19" Type="http://schemas.openxmlformats.org/officeDocument/2006/relationships/font" Target="fonts/font1.fntdata"/><Relationship Id="rId31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presProps" Target="presProps.xml"/><Relationship Id="rId8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68355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097280" y="2551176"/>
            <a:ext cx="12435840" cy="5629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58" b="1" i="0">
                <a:solidFill>
                  <a:srgbClr val="F0FCFF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194560" y="4608576"/>
            <a:ext cx="1024128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10/30/2025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343820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10/30/2025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412871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733843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021432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863742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360753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201342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1024573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0128883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8679319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976607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47853" y="558115"/>
            <a:ext cx="8581542" cy="562911"/>
          </a:xfrm>
        </p:spPr>
        <p:txBody>
          <a:bodyPr lIns="0" tIns="0" rIns="0" bIns="0"/>
          <a:lstStyle>
            <a:lvl1pPr>
              <a:defRPr sz="3658" b="1" i="0">
                <a:solidFill>
                  <a:srgbClr val="F0FCFF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10/30/2025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118236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2704344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097280" y="2551176"/>
            <a:ext cx="12435840" cy="55354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597" b="1" i="0">
                <a:solidFill>
                  <a:srgbClr val="F0FCFF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194560" y="4608576"/>
            <a:ext cx="1024128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10/30/2025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9940848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47853" y="548867"/>
            <a:ext cx="11904269" cy="553549"/>
          </a:xfrm>
        </p:spPr>
        <p:txBody>
          <a:bodyPr lIns="0" tIns="0" rIns="0" bIns="0"/>
          <a:lstStyle>
            <a:lvl1pPr>
              <a:defRPr sz="3597" b="1" i="0">
                <a:solidFill>
                  <a:srgbClr val="F0FCFF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10/30/2025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7842112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47853" y="548867"/>
            <a:ext cx="11904269" cy="553549"/>
          </a:xfrm>
        </p:spPr>
        <p:txBody>
          <a:bodyPr lIns="0" tIns="0" rIns="0" bIns="0"/>
          <a:lstStyle>
            <a:lvl1pPr>
              <a:defRPr sz="3597" b="1" i="0">
                <a:solidFill>
                  <a:srgbClr val="F0FCFF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731520" y="1892808"/>
            <a:ext cx="6364224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7534656" y="1892808"/>
            <a:ext cx="6364224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10/30/2025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3135660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47853" y="548867"/>
            <a:ext cx="11904269" cy="553549"/>
          </a:xfrm>
        </p:spPr>
        <p:txBody>
          <a:bodyPr lIns="0" tIns="0" rIns="0" bIns="0"/>
          <a:lstStyle>
            <a:lvl1pPr>
              <a:defRPr sz="3597" b="1" i="0">
                <a:solidFill>
                  <a:srgbClr val="F0FCFF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10/30/2025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0479186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10/30/2025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407329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47853" y="558115"/>
            <a:ext cx="8581542" cy="562911"/>
          </a:xfrm>
        </p:spPr>
        <p:txBody>
          <a:bodyPr lIns="0" tIns="0" rIns="0" bIns="0"/>
          <a:lstStyle>
            <a:lvl1pPr>
              <a:defRPr sz="3658" b="1" i="0">
                <a:solidFill>
                  <a:srgbClr val="F0FCFF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731520" y="1892808"/>
            <a:ext cx="6364224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7534656" y="1892808"/>
            <a:ext cx="6364224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10/30/2025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578862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47853" y="558115"/>
            <a:ext cx="8581542" cy="562911"/>
          </a:xfrm>
        </p:spPr>
        <p:txBody>
          <a:bodyPr lIns="0" tIns="0" rIns="0" bIns="0"/>
          <a:lstStyle>
            <a:lvl1pPr>
              <a:defRPr sz="3658" b="1" i="0">
                <a:solidFill>
                  <a:srgbClr val="F0FCFF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10/30/2025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188725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10/30/2025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272311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097280" y="2551176"/>
            <a:ext cx="12435840" cy="3920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548" b="1" i="0">
                <a:solidFill>
                  <a:srgbClr val="F0FCFF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194560" y="4608576"/>
            <a:ext cx="1024128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10/30/2025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84840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47853" y="367048"/>
            <a:ext cx="10012070" cy="392095"/>
          </a:xfrm>
        </p:spPr>
        <p:txBody>
          <a:bodyPr lIns="0" tIns="0" rIns="0" bIns="0"/>
          <a:lstStyle>
            <a:lvl1pPr>
              <a:defRPr sz="2548" b="1" i="0">
                <a:solidFill>
                  <a:srgbClr val="F0FCFF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10/30/2025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733145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47853" y="367048"/>
            <a:ext cx="10012070" cy="392095"/>
          </a:xfrm>
        </p:spPr>
        <p:txBody>
          <a:bodyPr lIns="0" tIns="0" rIns="0" bIns="0"/>
          <a:lstStyle>
            <a:lvl1pPr>
              <a:defRPr sz="2548" b="1" i="0">
                <a:solidFill>
                  <a:srgbClr val="F0FCFF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731520" y="1892808"/>
            <a:ext cx="6364224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7534656" y="1892808"/>
            <a:ext cx="6364224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10/30/2025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807146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47853" y="367048"/>
            <a:ext cx="10012070" cy="392095"/>
          </a:xfrm>
        </p:spPr>
        <p:txBody>
          <a:bodyPr lIns="0" tIns="0" rIns="0" bIns="0"/>
          <a:lstStyle>
            <a:lvl1pPr>
              <a:defRPr sz="2548" b="1" i="0">
                <a:solidFill>
                  <a:srgbClr val="F0FCFF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10/30/2025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683242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13" Type="http://schemas.openxmlformats.org/officeDocument/2006/relationships/slideLayout" Target="../slideLayouts/slideLayout18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7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7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0.xml"/><Relationship Id="rId1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15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14630400" cy="8215735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0" y="1"/>
            <a:ext cx="14630400" cy="8215734"/>
          </a:xfrm>
          <a:custGeom>
            <a:avLst/>
            <a:gdLst/>
            <a:ahLst/>
            <a:cxnLst/>
            <a:rect l="l" t="t" r="r" b="b"/>
            <a:pathLst>
              <a:path w="11430000" h="7524750">
                <a:moveTo>
                  <a:pt x="11430000" y="0"/>
                </a:moveTo>
                <a:lnTo>
                  <a:pt x="0" y="0"/>
                </a:lnTo>
                <a:lnTo>
                  <a:pt x="0" y="7524750"/>
                </a:lnTo>
                <a:lnTo>
                  <a:pt x="11430000" y="7524750"/>
                </a:lnTo>
                <a:lnTo>
                  <a:pt x="11430000" y="0"/>
                </a:lnTo>
                <a:close/>
              </a:path>
            </a:pathLst>
          </a:custGeom>
          <a:solidFill>
            <a:srgbClr val="09081B">
              <a:alpha val="74899"/>
            </a:srgbClr>
          </a:solidFill>
        </p:spPr>
        <p:txBody>
          <a:bodyPr wrap="square" lIns="0" tIns="0" rIns="0" bIns="0" rtlCol="0"/>
          <a:lstStyle/>
          <a:p>
            <a:endParaRPr sz="1965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47853" y="558115"/>
            <a:ext cx="8581542" cy="51552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350" b="1" i="0">
                <a:solidFill>
                  <a:srgbClr val="F0FCFF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31520" y="1892808"/>
            <a:ext cx="131673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974336" y="7653528"/>
            <a:ext cx="4681728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731520" y="7653528"/>
            <a:ext cx="3364992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10/30/2025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0533888" y="7653528"/>
            <a:ext cx="3364992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845664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99171">
        <a:defRPr>
          <a:latin typeface="+mn-lt"/>
          <a:ea typeface="+mn-ea"/>
          <a:cs typeface="+mn-cs"/>
        </a:defRPr>
      </a:lvl2pPr>
      <a:lvl3pPr marL="998342">
        <a:defRPr>
          <a:latin typeface="+mn-lt"/>
          <a:ea typeface="+mn-ea"/>
          <a:cs typeface="+mn-cs"/>
        </a:defRPr>
      </a:lvl3pPr>
      <a:lvl4pPr marL="1497513">
        <a:defRPr>
          <a:latin typeface="+mn-lt"/>
          <a:ea typeface="+mn-ea"/>
          <a:cs typeface="+mn-cs"/>
        </a:defRPr>
      </a:lvl4pPr>
      <a:lvl5pPr marL="1996684">
        <a:defRPr>
          <a:latin typeface="+mn-lt"/>
          <a:ea typeface="+mn-ea"/>
          <a:cs typeface="+mn-cs"/>
        </a:defRPr>
      </a:lvl5pPr>
      <a:lvl6pPr marL="2495855">
        <a:defRPr>
          <a:latin typeface="+mn-lt"/>
          <a:ea typeface="+mn-ea"/>
          <a:cs typeface="+mn-cs"/>
        </a:defRPr>
      </a:lvl6pPr>
      <a:lvl7pPr marL="2995026">
        <a:defRPr>
          <a:latin typeface="+mn-lt"/>
          <a:ea typeface="+mn-ea"/>
          <a:cs typeface="+mn-cs"/>
        </a:defRPr>
      </a:lvl7pPr>
      <a:lvl8pPr marL="3494197">
        <a:defRPr>
          <a:latin typeface="+mn-lt"/>
          <a:ea typeface="+mn-ea"/>
          <a:cs typeface="+mn-cs"/>
        </a:defRPr>
      </a:lvl8pPr>
      <a:lvl9pPr marL="3993368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99171">
        <a:defRPr>
          <a:latin typeface="+mn-lt"/>
          <a:ea typeface="+mn-ea"/>
          <a:cs typeface="+mn-cs"/>
        </a:defRPr>
      </a:lvl2pPr>
      <a:lvl3pPr marL="998342">
        <a:defRPr>
          <a:latin typeface="+mn-lt"/>
          <a:ea typeface="+mn-ea"/>
          <a:cs typeface="+mn-cs"/>
        </a:defRPr>
      </a:lvl3pPr>
      <a:lvl4pPr marL="1497513">
        <a:defRPr>
          <a:latin typeface="+mn-lt"/>
          <a:ea typeface="+mn-ea"/>
          <a:cs typeface="+mn-cs"/>
        </a:defRPr>
      </a:lvl4pPr>
      <a:lvl5pPr marL="1996684">
        <a:defRPr>
          <a:latin typeface="+mn-lt"/>
          <a:ea typeface="+mn-ea"/>
          <a:cs typeface="+mn-cs"/>
        </a:defRPr>
      </a:lvl5pPr>
      <a:lvl6pPr marL="2495855">
        <a:defRPr>
          <a:latin typeface="+mn-lt"/>
          <a:ea typeface="+mn-ea"/>
          <a:cs typeface="+mn-cs"/>
        </a:defRPr>
      </a:lvl6pPr>
      <a:lvl7pPr marL="2995026">
        <a:defRPr>
          <a:latin typeface="+mn-lt"/>
          <a:ea typeface="+mn-ea"/>
          <a:cs typeface="+mn-cs"/>
        </a:defRPr>
      </a:lvl7pPr>
      <a:lvl8pPr marL="3494197">
        <a:defRPr>
          <a:latin typeface="+mn-lt"/>
          <a:ea typeface="+mn-ea"/>
          <a:cs typeface="+mn-cs"/>
        </a:defRPr>
      </a:lvl8pPr>
      <a:lvl9pPr marL="3993368">
        <a:defRPr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0" y="0"/>
            <a:ext cx="14630400" cy="8229600"/>
          </a:xfrm>
          <a:custGeom>
            <a:avLst/>
            <a:gdLst/>
            <a:ahLst/>
            <a:cxnLst/>
            <a:rect l="l" t="t" r="r" b="b"/>
            <a:pathLst>
              <a:path w="11430000" h="10820400">
                <a:moveTo>
                  <a:pt x="11430000" y="0"/>
                </a:moveTo>
                <a:lnTo>
                  <a:pt x="0" y="0"/>
                </a:lnTo>
                <a:lnTo>
                  <a:pt x="0" y="10820400"/>
                </a:lnTo>
                <a:lnTo>
                  <a:pt x="11430000" y="10820400"/>
                </a:lnTo>
                <a:lnTo>
                  <a:pt x="11430000" y="0"/>
                </a:lnTo>
                <a:close/>
              </a:path>
            </a:pathLst>
          </a:custGeom>
          <a:solidFill>
            <a:srgbClr val="09081B">
              <a:alpha val="74899"/>
            </a:srgbClr>
          </a:solidFill>
        </p:spPr>
        <p:txBody>
          <a:bodyPr wrap="square" lIns="0" tIns="0" rIns="0" bIns="0" rtlCol="0"/>
          <a:lstStyle/>
          <a:p>
            <a:endParaRPr sz="1369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47853" y="367048"/>
            <a:ext cx="10012070" cy="51552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350" b="1" i="0">
                <a:solidFill>
                  <a:srgbClr val="F0FCFF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31520" y="1892808"/>
            <a:ext cx="131673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974336" y="7653528"/>
            <a:ext cx="4681728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731520" y="7653528"/>
            <a:ext cx="3364992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10/30/2025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0533888" y="7653528"/>
            <a:ext cx="3364992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090794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  <p:sldLayoutId id="2147483701" r:id="rId13"/>
    <p:sldLayoutId id="2147483702" r:id="rId14"/>
    <p:sldLayoutId id="2147483703" r:id="rId1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347746">
        <a:defRPr>
          <a:latin typeface="+mn-lt"/>
          <a:ea typeface="+mn-ea"/>
          <a:cs typeface="+mn-cs"/>
        </a:defRPr>
      </a:lvl2pPr>
      <a:lvl3pPr marL="695493">
        <a:defRPr>
          <a:latin typeface="+mn-lt"/>
          <a:ea typeface="+mn-ea"/>
          <a:cs typeface="+mn-cs"/>
        </a:defRPr>
      </a:lvl3pPr>
      <a:lvl4pPr marL="1043239">
        <a:defRPr>
          <a:latin typeface="+mn-lt"/>
          <a:ea typeface="+mn-ea"/>
          <a:cs typeface="+mn-cs"/>
        </a:defRPr>
      </a:lvl4pPr>
      <a:lvl5pPr marL="1390985">
        <a:defRPr>
          <a:latin typeface="+mn-lt"/>
          <a:ea typeface="+mn-ea"/>
          <a:cs typeface="+mn-cs"/>
        </a:defRPr>
      </a:lvl5pPr>
      <a:lvl6pPr marL="1738732">
        <a:defRPr>
          <a:latin typeface="+mn-lt"/>
          <a:ea typeface="+mn-ea"/>
          <a:cs typeface="+mn-cs"/>
        </a:defRPr>
      </a:lvl6pPr>
      <a:lvl7pPr marL="2086478">
        <a:defRPr>
          <a:latin typeface="+mn-lt"/>
          <a:ea typeface="+mn-ea"/>
          <a:cs typeface="+mn-cs"/>
        </a:defRPr>
      </a:lvl7pPr>
      <a:lvl8pPr marL="2434224">
        <a:defRPr>
          <a:latin typeface="+mn-lt"/>
          <a:ea typeface="+mn-ea"/>
          <a:cs typeface="+mn-cs"/>
        </a:defRPr>
      </a:lvl8pPr>
      <a:lvl9pPr marL="2781971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347746">
        <a:defRPr>
          <a:latin typeface="+mn-lt"/>
          <a:ea typeface="+mn-ea"/>
          <a:cs typeface="+mn-cs"/>
        </a:defRPr>
      </a:lvl2pPr>
      <a:lvl3pPr marL="695493">
        <a:defRPr>
          <a:latin typeface="+mn-lt"/>
          <a:ea typeface="+mn-ea"/>
          <a:cs typeface="+mn-cs"/>
        </a:defRPr>
      </a:lvl3pPr>
      <a:lvl4pPr marL="1043239">
        <a:defRPr>
          <a:latin typeface="+mn-lt"/>
          <a:ea typeface="+mn-ea"/>
          <a:cs typeface="+mn-cs"/>
        </a:defRPr>
      </a:lvl4pPr>
      <a:lvl5pPr marL="1390985">
        <a:defRPr>
          <a:latin typeface="+mn-lt"/>
          <a:ea typeface="+mn-ea"/>
          <a:cs typeface="+mn-cs"/>
        </a:defRPr>
      </a:lvl5pPr>
      <a:lvl6pPr marL="1738732">
        <a:defRPr>
          <a:latin typeface="+mn-lt"/>
          <a:ea typeface="+mn-ea"/>
          <a:cs typeface="+mn-cs"/>
        </a:defRPr>
      </a:lvl6pPr>
      <a:lvl7pPr marL="2086478">
        <a:defRPr>
          <a:latin typeface="+mn-lt"/>
          <a:ea typeface="+mn-ea"/>
          <a:cs typeface="+mn-cs"/>
        </a:defRPr>
      </a:lvl7pPr>
      <a:lvl8pPr marL="2434224">
        <a:defRPr>
          <a:latin typeface="+mn-lt"/>
          <a:ea typeface="+mn-ea"/>
          <a:cs typeface="+mn-cs"/>
        </a:defRPr>
      </a:lvl8pPr>
      <a:lvl9pPr marL="2781971">
        <a:defRPr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14630400" cy="8222782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0" y="0"/>
            <a:ext cx="14630400" cy="8222782"/>
          </a:xfrm>
          <a:custGeom>
            <a:avLst/>
            <a:gdLst/>
            <a:ahLst/>
            <a:cxnLst/>
            <a:rect l="l" t="t" r="r" b="b"/>
            <a:pathLst>
              <a:path w="11430000" h="7658100">
                <a:moveTo>
                  <a:pt x="11430000" y="0"/>
                </a:moveTo>
                <a:lnTo>
                  <a:pt x="0" y="0"/>
                </a:lnTo>
                <a:lnTo>
                  <a:pt x="0" y="7658100"/>
                </a:lnTo>
                <a:lnTo>
                  <a:pt x="11430000" y="7658100"/>
                </a:lnTo>
                <a:lnTo>
                  <a:pt x="11430000" y="0"/>
                </a:lnTo>
                <a:close/>
              </a:path>
            </a:pathLst>
          </a:custGeom>
          <a:solidFill>
            <a:srgbClr val="09081B">
              <a:alpha val="74899"/>
            </a:srgbClr>
          </a:solidFill>
        </p:spPr>
        <p:txBody>
          <a:bodyPr wrap="square" lIns="0" tIns="0" rIns="0" bIns="0" rtlCol="0"/>
          <a:lstStyle/>
          <a:p>
            <a:endParaRPr sz="1933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47853" y="548867"/>
            <a:ext cx="11904269" cy="51552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350" b="1" i="0">
                <a:solidFill>
                  <a:srgbClr val="F0FCFF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31520" y="1892808"/>
            <a:ext cx="131673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974336" y="7653528"/>
            <a:ext cx="4681728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731520" y="7653528"/>
            <a:ext cx="3364992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10/30/2025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0533888" y="7653528"/>
            <a:ext cx="3364992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959185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90896">
        <a:defRPr>
          <a:latin typeface="+mn-lt"/>
          <a:ea typeface="+mn-ea"/>
          <a:cs typeface="+mn-cs"/>
        </a:defRPr>
      </a:lvl2pPr>
      <a:lvl3pPr marL="981791">
        <a:defRPr>
          <a:latin typeface="+mn-lt"/>
          <a:ea typeface="+mn-ea"/>
          <a:cs typeface="+mn-cs"/>
        </a:defRPr>
      </a:lvl3pPr>
      <a:lvl4pPr marL="1472687">
        <a:defRPr>
          <a:latin typeface="+mn-lt"/>
          <a:ea typeface="+mn-ea"/>
          <a:cs typeface="+mn-cs"/>
        </a:defRPr>
      </a:lvl4pPr>
      <a:lvl5pPr marL="1963583">
        <a:defRPr>
          <a:latin typeface="+mn-lt"/>
          <a:ea typeface="+mn-ea"/>
          <a:cs typeface="+mn-cs"/>
        </a:defRPr>
      </a:lvl5pPr>
      <a:lvl6pPr marL="2454478">
        <a:defRPr>
          <a:latin typeface="+mn-lt"/>
          <a:ea typeface="+mn-ea"/>
          <a:cs typeface="+mn-cs"/>
        </a:defRPr>
      </a:lvl6pPr>
      <a:lvl7pPr marL="2945374">
        <a:defRPr>
          <a:latin typeface="+mn-lt"/>
          <a:ea typeface="+mn-ea"/>
          <a:cs typeface="+mn-cs"/>
        </a:defRPr>
      </a:lvl7pPr>
      <a:lvl8pPr marL="3436269">
        <a:defRPr>
          <a:latin typeface="+mn-lt"/>
          <a:ea typeface="+mn-ea"/>
          <a:cs typeface="+mn-cs"/>
        </a:defRPr>
      </a:lvl8pPr>
      <a:lvl9pPr marL="3927165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90896">
        <a:defRPr>
          <a:latin typeface="+mn-lt"/>
          <a:ea typeface="+mn-ea"/>
          <a:cs typeface="+mn-cs"/>
        </a:defRPr>
      </a:lvl2pPr>
      <a:lvl3pPr marL="981791">
        <a:defRPr>
          <a:latin typeface="+mn-lt"/>
          <a:ea typeface="+mn-ea"/>
          <a:cs typeface="+mn-cs"/>
        </a:defRPr>
      </a:lvl3pPr>
      <a:lvl4pPr marL="1472687">
        <a:defRPr>
          <a:latin typeface="+mn-lt"/>
          <a:ea typeface="+mn-ea"/>
          <a:cs typeface="+mn-cs"/>
        </a:defRPr>
      </a:lvl4pPr>
      <a:lvl5pPr marL="1963583">
        <a:defRPr>
          <a:latin typeface="+mn-lt"/>
          <a:ea typeface="+mn-ea"/>
          <a:cs typeface="+mn-cs"/>
        </a:defRPr>
      </a:lvl5pPr>
      <a:lvl6pPr marL="2454478">
        <a:defRPr>
          <a:latin typeface="+mn-lt"/>
          <a:ea typeface="+mn-ea"/>
          <a:cs typeface="+mn-cs"/>
        </a:defRPr>
      </a:lvl6pPr>
      <a:lvl7pPr marL="2945374">
        <a:defRPr>
          <a:latin typeface="+mn-lt"/>
          <a:ea typeface="+mn-ea"/>
          <a:cs typeface="+mn-cs"/>
        </a:defRPr>
      </a:lvl7pPr>
      <a:lvl8pPr marL="3436269">
        <a:defRPr>
          <a:latin typeface="+mn-lt"/>
          <a:ea typeface="+mn-ea"/>
          <a:cs typeface="+mn-cs"/>
        </a:defRPr>
      </a:lvl8pPr>
      <a:lvl9pPr marL="3927165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5.png"/><Relationship Id="rId7" Type="http://schemas.microsoft.com/office/2007/relationships/hdphoto" Target="../media/hdphoto1.wd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6.png"/><Relationship Id="rId11" Type="http://schemas.openxmlformats.org/officeDocument/2006/relationships/image" Target="../media/image31.sv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046917" y="3404473"/>
            <a:ext cx="7415927" cy="2057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Arial Narrow" panose="020B0606020202030204" pitchFamily="34" charset="0"/>
                <a:ea typeface="Spline Sans Bold" pitchFamily="34" charset="-122"/>
                <a:cs typeface="Spline Sans Bold" pitchFamily="34" charset="-120"/>
              </a:rPr>
              <a:t>Controlling Volume with Hand Gestures Using a Webcam</a:t>
            </a:r>
            <a:endParaRPr lang="en-US" sz="4300" dirty="0">
              <a:latin typeface="Arial Narrow" panose="020B060602020203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970240"/>
            <a:ext cx="10064591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Arial Narrow" panose="020B0606020202030204" pitchFamily="34" charset="0"/>
                <a:ea typeface="Spline Sans Bold" pitchFamily="34" charset="-122"/>
                <a:cs typeface="Spline Sans Bold" pitchFamily="34" charset="-120"/>
              </a:rPr>
              <a:t>Evaluation Criteria: Measuring Success</a:t>
            </a:r>
            <a:endParaRPr lang="en-US" sz="4300" dirty="0">
              <a:latin typeface="Arial Narrow" panose="020B060602020203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864037" y="2149793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Project success will be assessed against these four key performance indicators across the development milestones.</a:t>
            </a:r>
            <a:endParaRPr lang="en-US" sz="1900" dirty="0"/>
          </a:p>
        </p:txBody>
      </p:sp>
      <p:sp>
        <p:nvSpPr>
          <p:cNvPr id="4" name="Shape 2"/>
          <p:cNvSpPr/>
          <p:nvPr/>
        </p:nvSpPr>
        <p:spPr>
          <a:xfrm>
            <a:off x="864037" y="2822496"/>
            <a:ext cx="12902327" cy="4436745"/>
          </a:xfrm>
          <a:prstGeom prst="roundRect">
            <a:avLst>
              <a:gd name="adj" fmla="val 8347"/>
            </a:avLst>
          </a:prstGeom>
          <a:noFill/>
          <a:ln w="1524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879277" y="2837736"/>
            <a:ext cx="12871847" cy="110156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4"/>
          <p:cNvSpPr/>
          <p:nvPr/>
        </p:nvSpPr>
        <p:spPr>
          <a:xfrm>
            <a:off x="1126093" y="2993469"/>
            <a:ext cx="2076926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0FCFF"/>
                </a:solidFill>
                <a:latin typeface="Arial Narrow" panose="020B0606020202030204" pitchFamily="34" charset="0"/>
                <a:ea typeface="Spline Sans Bold" pitchFamily="34" charset="-122"/>
                <a:cs typeface="Spline Sans Bold" pitchFamily="34" charset="-120"/>
              </a:rPr>
              <a:t>Milestone 1</a:t>
            </a:r>
            <a:endParaRPr lang="en-US" sz="2150" dirty="0">
              <a:latin typeface="Arial Narrow" panose="020B0606020202030204" pitchFamily="34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3704273" y="2993469"/>
            <a:ext cx="980003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Real-time, low-latency webcam feed integration with accurate, continuous hand detection across various lighting conditions.</a:t>
            </a:r>
            <a:endParaRPr lang="en-US" sz="1900" dirty="0"/>
          </a:p>
        </p:txBody>
      </p:sp>
      <p:sp>
        <p:nvSpPr>
          <p:cNvPr id="8" name="Shape 6"/>
          <p:cNvSpPr/>
          <p:nvPr/>
        </p:nvSpPr>
        <p:spPr>
          <a:xfrm>
            <a:off x="879277" y="3939302"/>
            <a:ext cx="12871847" cy="110156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7"/>
          <p:cNvSpPr/>
          <p:nvPr/>
        </p:nvSpPr>
        <p:spPr>
          <a:xfrm>
            <a:off x="1126093" y="4095036"/>
            <a:ext cx="2076926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0FCFF"/>
                </a:solidFill>
                <a:latin typeface="Arial Narrow" panose="020B0606020202030204" pitchFamily="34" charset="0"/>
                <a:ea typeface="Spline Sans Bold" pitchFamily="34" charset="-122"/>
                <a:cs typeface="Spline Sans Bold" pitchFamily="34" charset="-120"/>
              </a:rPr>
              <a:t>Milestone 2</a:t>
            </a:r>
            <a:endParaRPr lang="en-US" sz="2150" dirty="0">
              <a:latin typeface="Arial Narrow" panose="020B0606020202030204" pitchFamily="34" charset="0"/>
            </a:endParaRPr>
          </a:p>
        </p:txBody>
      </p:sp>
      <p:sp>
        <p:nvSpPr>
          <p:cNvPr id="10" name="Text 8"/>
          <p:cNvSpPr/>
          <p:nvPr/>
        </p:nvSpPr>
        <p:spPr>
          <a:xfrm>
            <a:off x="3704273" y="4095036"/>
            <a:ext cx="980003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Reliable classification of volume gestures based on correct geometric distance measurement between specified landmarks.</a:t>
            </a:r>
            <a:endParaRPr lang="en-US" sz="1900" dirty="0"/>
          </a:p>
        </p:txBody>
      </p:sp>
      <p:sp>
        <p:nvSpPr>
          <p:cNvPr id="11" name="Shape 9"/>
          <p:cNvSpPr/>
          <p:nvPr/>
        </p:nvSpPr>
        <p:spPr>
          <a:xfrm>
            <a:off x="879277" y="5040868"/>
            <a:ext cx="12871847" cy="110156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10"/>
          <p:cNvSpPr/>
          <p:nvPr/>
        </p:nvSpPr>
        <p:spPr>
          <a:xfrm>
            <a:off x="1126093" y="5196602"/>
            <a:ext cx="2076926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0FCFF"/>
                </a:solidFill>
                <a:latin typeface="Arial Narrow" panose="020B0606020202030204" pitchFamily="34" charset="0"/>
                <a:ea typeface="Spline Sans Bold" pitchFamily="34" charset="-122"/>
                <a:cs typeface="Spline Sans Bold" pitchFamily="34" charset="-120"/>
              </a:rPr>
              <a:t>Milestone 3</a:t>
            </a:r>
            <a:endParaRPr lang="en-US" sz="2150" dirty="0">
              <a:latin typeface="Arial Narrow" panose="020B0606020202030204" pitchFamily="34" charset="0"/>
            </a:endParaRPr>
          </a:p>
        </p:txBody>
      </p:sp>
      <p:sp>
        <p:nvSpPr>
          <p:cNvPr id="13" name="Text 11"/>
          <p:cNvSpPr/>
          <p:nvPr/>
        </p:nvSpPr>
        <p:spPr>
          <a:xfrm>
            <a:off x="3704273" y="5196602"/>
            <a:ext cx="980003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Smooth and accurate volume control response at the system level, maintaining mapping integrity and avoiding sudden jumps.</a:t>
            </a:r>
            <a:endParaRPr lang="en-US" sz="1900" dirty="0"/>
          </a:p>
        </p:txBody>
      </p:sp>
      <p:sp>
        <p:nvSpPr>
          <p:cNvPr id="14" name="Shape 12"/>
          <p:cNvSpPr/>
          <p:nvPr/>
        </p:nvSpPr>
        <p:spPr>
          <a:xfrm>
            <a:off x="879277" y="6142434"/>
            <a:ext cx="12871847" cy="110156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5" name="Text 13"/>
          <p:cNvSpPr/>
          <p:nvPr/>
        </p:nvSpPr>
        <p:spPr>
          <a:xfrm>
            <a:off x="1126093" y="6298168"/>
            <a:ext cx="2076926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0FCFF"/>
                </a:solidFill>
                <a:latin typeface="Arial Narrow" panose="020B0606020202030204" pitchFamily="34" charset="0"/>
                <a:ea typeface="Spline Sans Bold" pitchFamily="34" charset="-122"/>
                <a:cs typeface="Spline Sans Bold" pitchFamily="34" charset="-120"/>
              </a:rPr>
              <a:t>Milestone 4</a:t>
            </a:r>
            <a:endParaRPr lang="en-US" sz="2150" dirty="0">
              <a:latin typeface="Arial Narrow" panose="020B0606020202030204" pitchFamily="34" charset="0"/>
            </a:endParaRPr>
          </a:p>
        </p:txBody>
      </p:sp>
      <p:sp>
        <p:nvSpPr>
          <p:cNvPr id="16" name="Text 14"/>
          <p:cNvSpPr/>
          <p:nvPr/>
        </p:nvSpPr>
        <p:spPr>
          <a:xfrm>
            <a:off x="3704273" y="6298168"/>
            <a:ext cx="980003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An interactive, stable, and user-friendly interface that provides clear and immediate visual feedback on the control status.</a:t>
            </a:r>
            <a:endParaRPr lang="en-US" sz="19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89167" y="589338"/>
            <a:ext cx="12782049" cy="570762"/>
          </a:xfrm>
          <a:prstGeom prst="rect">
            <a:avLst/>
          </a:prstGeom>
        </p:spPr>
        <p:txBody>
          <a:bodyPr vert="horz" wrap="square" lIns="0" tIns="17046" rIns="0" bIns="0" rtlCol="0">
            <a:spAutoFit/>
          </a:bodyPr>
          <a:lstStyle/>
          <a:p>
            <a:pPr marL="13636">
              <a:spcBef>
                <a:spcPts val="134"/>
              </a:spcBef>
            </a:pPr>
            <a:r>
              <a:rPr spc="-97" dirty="0"/>
              <a:t>System</a:t>
            </a:r>
            <a:r>
              <a:rPr spc="-387" dirty="0"/>
              <a:t> </a:t>
            </a:r>
            <a:r>
              <a:rPr spc="-102" dirty="0"/>
              <a:t>Workflow</a:t>
            </a:r>
            <a:r>
              <a:rPr spc="-387" dirty="0"/>
              <a:t> </a:t>
            </a:r>
            <a:r>
              <a:rPr spc="-150" dirty="0"/>
              <a:t>Diagram:</a:t>
            </a:r>
            <a:r>
              <a:rPr spc="-387" dirty="0"/>
              <a:t> </a:t>
            </a:r>
            <a:r>
              <a:rPr spc="-145" dirty="0"/>
              <a:t>Data</a:t>
            </a:r>
            <a:r>
              <a:rPr spc="-387" dirty="0"/>
              <a:t> </a:t>
            </a:r>
            <a:r>
              <a:rPr spc="-118" dirty="0"/>
              <a:t>Flow</a:t>
            </a:r>
            <a:r>
              <a:rPr spc="-387" dirty="0"/>
              <a:t> </a:t>
            </a:r>
            <a:r>
              <a:rPr spc="-38" dirty="0"/>
              <a:t>Pipeline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890023" y="1589499"/>
            <a:ext cx="8730740" cy="263723"/>
          </a:xfrm>
          <a:prstGeom prst="rect">
            <a:avLst/>
          </a:prstGeom>
        </p:spPr>
        <p:txBody>
          <a:bodyPr vert="horz" wrap="square" lIns="0" tIns="15681" rIns="0" bIns="0" rtlCol="0">
            <a:spAutoFit/>
          </a:bodyPr>
          <a:lstStyle/>
          <a:p>
            <a:pPr marL="13636" defTabSz="981791">
              <a:spcBef>
                <a:spcPts val="122"/>
              </a:spcBef>
            </a:pPr>
            <a:r>
              <a:rPr sz="1611" kern="0" spc="-21" dirty="0">
                <a:solidFill>
                  <a:srgbClr val="E0E4E6"/>
                </a:solidFill>
                <a:latin typeface="Tahoma"/>
                <a:cs typeface="Tahoma"/>
              </a:rPr>
              <a:t>The</a:t>
            </a:r>
            <a:r>
              <a:rPr sz="1611" kern="0" spc="-122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611" kern="0" dirty="0">
                <a:solidFill>
                  <a:srgbClr val="E0E4E6"/>
                </a:solidFill>
                <a:latin typeface="Tahoma"/>
                <a:cs typeface="Tahoma"/>
              </a:rPr>
              <a:t>process</a:t>
            </a:r>
            <a:r>
              <a:rPr sz="1611" kern="0" spc="-118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611" kern="0" dirty="0">
                <a:solidFill>
                  <a:srgbClr val="E0E4E6"/>
                </a:solidFill>
                <a:latin typeface="Tahoma"/>
                <a:cs typeface="Tahoma"/>
              </a:rPr>
              <a:t>represents</a:t>
            </a:r>
            <a:r>
              <a:rPr sz="1611" kern="0" spc="-118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611" kern="0" spc="-27" dirty="0">
                <a:solidFill>
                  <a:srgbClr val="E0E4E6"/>
                </a:solidFill>
                <a:latin typeface="Tahoma"/>
                <a:cs typeface="Tahoma"/>
              </a:rPr>
              <a:t>a</a:t>
            </a:r>
            <a:r>
              <a:rPr sz="1611" kern="0" spc="-118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611" kern="0" dirty="0">
                <a:solidFill>
                  <a:srgbClr val="E0E4E6"/>
                </a:solidFill>
                <a:latin typeface="Tahoma"/>
                <a:cs typeface="Tahoma"/>
              </a:rPr>
              <a:t>linear</a:t>
            </a:r>
            <a:r>
              <a:rPr sz="1611" kern="0" spc="-118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611" kern="0" dirty="0">
                <a:solidFill>
                  <a:srgbClr val="E0E4E6"/>
                </a:solidFill>
                <a:latin typeface="Tahoma"/>
                <a:cs typeface="Tahoma"/>
              </a:rPr>
              <a:t>pipeline</a:t>
            </a:r>
            <a:r>
              <a:rPr sz="1611" kern="0" spc="-118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611" kern="0" spc="-11" dirty="0">
                <a:solidFill>
                  <a:srgbClr val="E0E4E6"/>
                </a:solidFill>
                <a:latin typeface="Tahoma"/>
                <a:cs typeface="Tahoma"/>
              </a:rPr>
              <a:t>where</a:t>
            </a:r>
            <a:r>
              <a:rPr sz="1611" kern="0" spc="-122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611" kern="0" dirty="0">
                <a:solidFill>
                  <a:srgbClr val="E0E4E6"/>
                </a:solidFill>
                <a:latin typeface="Tahoma"/>
                <a:cs typeface="Tahoma"/>
              </a:rPr>
              <a:t>visual</a:t>
            </a:r>
            <a:r>
              <a:rPr sz="1611" kern="0" spc="-118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611" kern="0" dirty="0">
                <a:solidFill>
                  <a:srgbClr val="E0E4E6"/>
                </a:solidFill>
                <a:latin typeface="Tahoma"/>
                <a:cs typeface="Tahoma"/>
              </a:rPr>
              <a:t>data</a:t>
            </a:r>
            <a:r>
              <a:rPr sz="1611" kern="0" spc="-118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611" kern="0" spc="54" dirty="0">
                <a:solidFill>
                  <a:srgbClr val="E0E4E6"/>
                </a:solidFill>
                <a:latin typeface="Tahoma"/>
                <a:cs typeface="Tahoma"/>
              </a:rPr>
              <a:t>is</a:t>
            </a:r>
            <a:r>
              <a:rPr sz="1611" kern="0" spc="-118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611" kern="0" dirty="0">
                <a:solidFill>
                  <a:srgbClr val="E0E4E6"/>
                </a:solidFill>
                <a:latin typeface="Tahoma"/>
                <a:cs typeface="Tahoma"/>
              </a:rPr>
              <a:t>transformed</a:t>
            </a:r>
            <a:r>
              <a:rPr sz="1611" kern="0" spc="-118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611" kern="0" dirty="0">
                <a:solidFill>
                  <a:srgbClr val="E0E4E6"/>
                </a:solidFill>
                <a:latin typeface="Tahoma"/>
                <a:cs typeface="Tahoma"/>
              </a:rPr>
              <a:t>into</a:t>
            </a:r>
            <a:r>
              <a:rPr sz="1611" kern="0" spc="-118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611" kern="0" spc="-27" dirty="0">
                <a:solidFill>
                  <a:srgbClr val="E0E4E6"/>
                </a:solidFill>
                <a:latin typeface="Tahoma"/>
                <a:cs typeface="Tahoma"/>
              </a:rPr>
              <a:t>a</a:t>
            </a:r>
            <a:r>
              <a:rPr sz="1611" kern="0" spc="-118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611" kern="0" spc="-11" dirty="0">
                <a:solidFill>
                  <a:srgbClr val="E0E4E6"/>
                </a:solidFill>
                <a:latin typeface="Tahoma"/>
                <a:cs typeface="Tahoma"/>
              </a:rPr>
              <a:t>system</a:t>
            </a:r>
            <a:r>
              <a:rPr sz="1611" kern="0" spc="-122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611" kern="0" spc="-11" dirty="0">
                <a:solidFill>
                  <a:srgbClr val="E0E4E6"/>
                </a:solidFill>
                <a:latin typeface="Tahoma"/>
                <a:cs typeface="Tahoma"/>
              </a:rPr>
              <a:t>command.</a:t>
            </a:r>
            <a:endParaRPr sz="1611" kern="0" dirty="0">
              <a:solidFill>
                <a:sysClr val="windowText" lastClr="000000"/>
              </a:solidFill>
              <a:latin typeface="Tahoma"/>
              <a:cs typeface="Tahom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890023" y="6921013"/>
            <a:ext cx="10503479" cy="654154"/>
          </a:xfrm>
          <a:prstGeom prst="rect">
            <a:avLst/>
          </a:prstGeom>
        </p:spPr>
        <p:txBody>
          <a:bodyPr vert="horz" wrap="square" lIns="0" tIns="12955" rIns="0" bIns="0" rtlCol="0">
            <a:spAutoFit/>
          </a:bodyPr>
          <a:lstStyle/>
          <a:p>
            <a:pPr marL="13636" marR="5454" defTabSz="981791">
              <a:lnSpc>
                <a:spcPct val="137500"/>
              </a:lnSpc>
              <a:spcBef>
                <a:spcPts val="102"/>
              </a:spcBef>
            </a:pPr>
            <a:r>
              <a:rPr sz="1611" kern="0" dirty="0">
                <a:solidFill>
                  <a:srgbClr val="E0E4E6"/>
                </a:solidFill>
                <a:latin typeface="Tahoma"/>
                <a:cs typeface="Tahoma"/>
              </a:rPr>
              <a:t>This</a:t>
            </a:r>
            <a:r>
              <a:rPr sz="1611" kern="0" spc="-102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611" kern="0" dirty="0">
                <a:solidFill>
                  <a:srgbClr val="E0E4E6"/>
                </a:solidFill>
                <a:latin typeface="Tahoma"/>
                <a:cs typeface="Tahoma"/>
              </a:rPr>
              <a:t>sequential</a:t>
            </a:r>
            <a:r>
              <a:rPr sz="1611" kern="0" spc="-97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611" kern="0" dirty="0">
                <a:solidFill>
                  <a:srgbClr val="E0E4E6"/>
                </a:solidFill>
                <a:latin typeface="Tahoma"/>
                <a:cs typeface="Tahoma"/>
              </a:rPr>
              <a:t>flow</a:t>
            </a:r>
            <a:r>
              <a:rPr sz="1611" kern="0" spc="-102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611" kern="0" dirty="0">
                <a:solidFill>
                  <a:srgbClr val="E0E4E6"/>
                </a:solidFill>
                <a:latin typeface="Tahoma"/>
                <a:cs typeface="Tahoma"/>
              </a:rPr>
              <a:t>ensures</a:t>
            </a:r>
            <a:r>
              <a:rPr sz="1611" kern="0" spc="-97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611" kern="0" dirty="0">
                <a:solidFill>
                  <a:srgbClr val="E0E4E6"/>
                </a:solidFill>
                <a:latin typeface="Tahoma"/>
                <a:cs typeface="Tahoma"/>
              </a:rPr>
              <a:t>that</a:t>
            </a:r>
            <a:r>
              <a:rPr sz="1611" kern="0" spc="-97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611" kern="0" dirty="0">
                <a:solidFill>
                  <a:srgbClr val="E0E4E6"/>
                </a:solidFill>
                <a:latin typeface="Tahoma"/>
                <a:cs typeface="Tahoma"/>
              </a:rPr>
              <a:t>each</a:t>
            </a:r>
            <a:r>
              <a:rPr sz="1611" kern="0" spc="-102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611" kern="0" spc="-11" dirty="0">
                <a:solidFill>
                  <a:srgbClr val="E0E4E6"/>
                </a:solidFill>
                <a:latin typeface="Tahoma"/>
                <a:cs typeface="Tahoma"/>
              </a:rPr>
              <a:t>module</a:t>
            </a:r>
            <a:r>
              <a:rPr sz="1611" kern="0" spc="-97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611" kern="0" dirty="0">
                <a:solidFill>
                  <a:srgbClr val="E0E4E6"/>
                </a:solidFill>
                <a:latin typeface="Tahoma"/>
                <a:cs typeface="Tahoma"/>
              </a:rPr>
              <a:t>correctly</a:t>
            </a:r>
            <a:r>
              <a:rPr sz="1611" kern="0" spc="-102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611" kern="0" dirty="0">
                <a:solidFill>
                  <a:srgbClr val="E0E4E6"/>
                </a:solidFill>
                <a:latin typeface="Tahoma"/>
                <a:cs typeface="Tahoma"/>
              </a:rPr>
              <a:t>processes</a:t>
            </a:r>
            <a:r>
              <a:rPr sz="1611" kern="0" spc="-97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611" kern="0" dirty="0">
                <a:solidFill>
                  <a:srgbClr val="E0E4E6"/>
                </a:solidFill>
                <a:latin typeface="Tahoma"/>
                <a:cs typeface="Tahoma"/>
              </a:rPr>
              <a:t>the</a:t>
            </a:r>
            <a:r>
              <a:rPr sz="1611" kern="0" spc="-97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611" kern="0" dirty="0">
                <a:solidFill>
                  <a:srgbClr val="E0E4E6"/>
                </a:solidFill>
                <a:latin typeface="Tahoma"/>
                <a:cs typeface="Tahoma"/>
              </a:rPr>
              <a:t>data</a:t>
            </a:r>
            <a:r>
              <a:rPr sz="1611" kern="0" spc="-102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611" kern="0" dirty="0">
                <a:solidFill>
                  <a:srgbClr val="E0E4E6"/>
                </a:solidFill>
                <a:latin typeface="Tahoma"/>
                <a:cs typeface="Tahoma"/>
              </a:rPr>
              <a:t>before</a:t>
            </a:r>
            <a:r>
              <a:rPr sz="1611" kern="0" spc="-97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611" kern="0" dirty="0">
                <a:solidFill>
                  <a:srgbClr val="E0E4E6"/>
                </a:solidFill>
                <a:latin typeface="Tahoma"/>
                <a:cs typeface="Tahoma"/>
              </a:rPr>
              <a:t>passing</a:t>
            </a:r>
            <a:r>
              <a:rPr sz="1611" kern="0" spc="-102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611" kern="0" dirty="0">
                <a:solidFill>
                  <a:srgbClr val="E0E4E6"/>
                </a:solidFill>
                <a:latin typeface="Tahoma"/>
                <a:cs typeface="Tahoma"/>
              </a:rPr>
              <a:t>the</a:t>
            </a:r>
            <a:r>
              <a:rPr sz="1611" kern="0" spc="-97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611" kern="0" dirty="0">
                <a:solidFill>
                  <a:srgbClr val="E0E4E6"/>
                </a:solidFill>
                <a:latin typeface="Tahoma"/>
                <a:cs typeface="Tahoma"/>
              </a:rPr>
              <a:t>validated</a:t>
            </a:r>
            <a:r>
              <a:rPr sz="1611" kern="0" spc="-97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611" kern="0" dirty="0">
                <a:solidFill>
                  <a:srgbClr val="E0E4E6"/>
                </a:solidFill>
                <a:latin typeface="Tahoma"/>
                <a:cs typeface="Tahoma"/>
              </a:rPr>
              <a:t>output</a:t>
            </a:r>
            <a:r>
              <a:rPr sz="1611" kern="0" spc="-102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611" kern="0" dirty="0">
                <a:solidFill>
                  <a:srgbClr val="E0E4E6"/>
                </a:solidFill>
                <a:latin typeface="Tahoma"/>
                <a:cs typeface="Tahoma"/>
              </a:rPr>
              <a:t>to</a:t>
            </a:r>
            <a:r>
              <a:rPr sz="1611" kern="0" spc="-97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611" kern="0" spc="-27" dirty="0">
                <a:solidFill>
                  <a:srgbClr val="E0E4E6"/>
                </a:solidFill>
                <a:latin typeface="Tahoma"/>
                <a:cs typeface="Tahoma"/>
              </a:rPr>
              <a:t>the </a:t>
            </a:r>
            <a:r>
              <a:rPr sz="1611" kern="0" dirty="0">
                <a:solidFill>
                  <a:srgbClr val="E0E4E6"/>
                </a:solidFill>
                <a:latin typeface="Tahoma"/>
                <a:cs typeface="Tahoma"/>
              </a:rPr>
              <a:t>subsequent</a:t>
            </a:r>
            <a:r>
              <a:rPr sz="1611" kern="0" spc="-81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611" kern="0" spc="-11" dirty="0">
                <a:solidFill>
                  <a:srgbClr val="E0E4E6"/>
                </a:solidFill>
                <a:latin typeface="Tahoma"/>
                <a:cs typeface="Tahoma"/>
              </a:rPr>
              <a:t>stage,</a:t>
            </a:r>
            <a:r>
              <a:rPr sz="1611" kern="0" spc="-81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611" kern="0" dirty="0">
                <a:solidFill>
                  <a:srgbClr val="E0E4E6"/>
                </a:solidFill>
                <a:latin typeface="Tahoma"/>
                <a:cs typeface="Tahoma"/>
              </a:rPr>
              <a:t>culminating</a:t>
            </a:r>
            <a:r>
              <a:rPr sz="1611" kern="0" spc="-81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611" kern="0" dirty="0">
                <a:solidFill>
                  <a:srgbClr val="E0E4E6"/>
                </a:solidFill>
                <a:latin typeface="Tahoma"/>
                <a:cs typeface="Tahoma"/>
              </a:rPr>
              <a:t>in</a:t>
            </a:r>
            <a:r>
              <a:rPr sz="1611" kern="0" spc="-75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611" kern="0" dirty="0">
                <a:solidFill>
                  <a:srgbClr val="E0E4E6"/>
                </a:solidFill>
                <a:latin typeface="Tahoma"/>
                <a:cs typeface="Tahoma"/>
              </a:rPr>
              <a:t>the</a:t>
            </a:r>
            <a:r>
              <a:rPr sz="1611" kern="0" spc="-81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611" kern="0" dirty="0">
                <a:solidFill>
                  <a:srgbClr val="E0E4E6"/>
                </a:solidFill>
                <a:latin typeface="Tahoma"/>
                <a:cs typeface="Tahoma"/>
              </a:rPr>
              <a:t>final</a:t>
            </a:r>
            <a:r>
              <a:rPr sz="1611" kern="0" spc="-81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611" kern="0" dirty="0">
                <a:solidFill>
                  <a:srgbClr val="E0E4E6"/>
                </a:solidFill>
                <a:latin typeface="Tahoma"/>
                <a:cs typeface="Tahoma"/>
              </a:rPr>
              <a:t>control</a:t>
            </a:r>
            <a:r>
              <a:rPr sz="1611" kern="0" spc="-81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611" kern="0" spc="-11" dirty="0">
                <a:solidFill>
                  <a:srgbClr val="E0E4E6"/>
                </a:solidFill>
                <a:latin typeface="Tahoma"/>
                <a:cs typeface="Tahoma"/>
              </a:rPr>
              <a:t>output.</a:t>
            </a:r>
            <a:endParaRPr sz="1611" kern="0" dirty="0">
              <a:solidFill>
                <a:sysClr val="windowText" lastClr="000000"/>
              </a:solidFill>
              <a:latin typeface="Tahoma"/>
              <a:cs typeface="Tahoma"/>
            </a:endParaRPr>
          </a:p>
        </p:txBody>
      </p:sp>
      <p:sp>
        <p:nvSpPr>
          <p:cNvPr id="19" name="AutoShape 2" descr="Generated image">
            <a:extLst>
              <a:ext uri="{FF2B5EF4-FFF2-40B4-BE49-F238E27FC236}">
                <a16:creationId xmlns:a16="http://schemas.microsoft.com/office/drawing/2014/main" id="{8814630F-562A-B2BE-24B4-B09D56A3FB9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D6EF1E-14D4-4300-C752-A3C676BB65C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803191" y="2051493"/>
            <a:ext cx="10677142" cy="4671249"/>
          </a:xfrm>
          <a:prstGeom prst="rect">
            <a:avLst/>
          </a:prstGeom>
          <a:effectLst>
            <a:glow rad="101600">
              <a:schemeClr val="tx2">
                <a:alpha val="60000"/>
              </a:schemeClr>
            </a:glow>
          </a:effec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9176" rIns="0" bIns="0" rtlCol="0">
            <a:spAutoFit/>
          </a:bodyPr>
          <a:lstStyle/>
          <a:p>
            <a:pPr marL="9660" marR="3864">
              <a:lnSpc>
                <a:spcPct val="106300"/>
              </a:lnSpc>
              <a:spcBef>
                <a:spcPts val="72"/>
              </a:spcBef>
            </a:pPr>
            <a:r>
              <a:rPr spc="-68" dirty="0"/>
              <a:t>System</a:t>
            </a:r>
            <a:r>
              <a:rPr spc="-270" dirty="0"/>
              <a:t> </a:t>
            </a:r>
            <a:r>
              <a:rPr spc="-38" dirty="0"/>
              <a:t>Architecture</a:t>
            </a:r>
            <a:r>
              <a:rPr spc="-266" dirty="0"/>
              <a:t> </a:t>
            </a:r>
            <a:r>
              <a:rPr spc="-106" dirty="0"/>
              <a:t>Diagram:</a:t>
            </a:r>
            <a:r>
              <a:rPr spc="-266" dirty="0"/>
              <a:t> </a:t>
            </a:r>
            <a:r>
              <a:rPr spc="-42" dirty="0"/>
              <a:t>Layered </a:t>
            </a:r>
            <a:r>
              <a:rPr spc="-8" dirty="0"/>
              <a:t>Components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3476169" y="6690735"/>
            <a:ext cx="7678062" cy="463236"/>
          </a:xfrm>
          <a:prstGeom prst="rect">
            <a:avLst/>
          </a:prstGeom>
        </p:spPr>
        <p:txBody>
          <a:bodyPr vert="horz" wrap="square" lIns="0" tIns="9176" rIns="0" bIns="0" rtlCol="0">
            <a:spAutoFit/>
          </a:bodyPr>
          <a:lstStyle/>
          <a:p>
            <a:pPr marL="9660" marR="3864" defTabSz="695493">
              <a:lnSpc>
                <a:spcPct val="137500"/>
              </a:lnSpc>
              <a:spcBef>
                <a:spcPts val="72"/>
              </a:spcBef>
            </a:pPr>
            <a:r>
              <a:rPr sz="1141" kern="0" spc="-15" dirty="0">
                <a:solidFill>
                  <a:srgbClr val="E0E4E6"/>
                </a:solidFill>
                <a:latin typeface="Tahoma"/>
                <a:cs typeface="Tahoma"/>
              </a:rPr>
              <a:t>The</a:t>
            </a:r>
            <a:r>
              <a:rPr sz="1141" kern="0" spc="-68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141" kern="0" spc="-8" dirty="0">
                <a:solidFill>
                  <a:srgbClr val="E0E4E6"/>
                </a:solidFill>
                <a:latin typeface="Tahoma"/>
                <a:cs typeface="Tahoma"/>
              </a:rPr>
              <a:t>layered</a:t>
            </a:r>
            <a:r>
              <a:rPr sz="1141" kern="0" spc="-68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141" kern="0" dirty="0">
                <a:solidFill>
                  <a:srgbClr val="E0E4E6"/>
                </a:solidFill>
                <a:latin typeface="Tahoma"/>
                <a:cs typeface="Tahoma"/>
              </a:rPr>
              <a:t>architecture</a:t>
            </a:r>
            <a:r>
              <a:rPr sz="1141" kern="0" spc="-65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141" kern="0" dirty="0">
                <a:solidFill>
                  <a:srgbClr val="E0E4E6"/>
                </a:solidFill>
                <a:latin typeface="Tahoma"/>
                <a:cs typeface="Tahoma"/>
              </a:rPr>
              <a:t>provides</a:t>
            </a:r>
            <a:r>
              <a:rPr sz="1141" kern="0" spc="-68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141" kern="0" dirty="0">
                <a:solidFill>
                  <a:srgbClr val="E0E4E6"/>
                </a:solidFill>
                <a:latin typeface="Tahoma"/>
                <a:cs typeface="Tahoma"/>
              </a:rPr>
              <a:t>clear</a:t>
            </a:r>
            <a:r>
              <a:rPr sz="1141" kern="0" spc="-68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141" kern="0" dirty="0">
                <a:solidFill>
                  <a:srgbClr val="E0E4E6"/>
                </a:solidFill>
                <a:latin typeface="Tahoma"/>
                <a:cs typeface="Tahoma"/>
              </a:rPr>
              <a:t>separation</a:t>
            </a:r>
            <a:r>
              <a:rPr sz="1141" kern="0" spc="-65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141" kern="0" dirty="0">
                <a:solidFill>
                  <a:srgbClr val="E0E4E6"/>
                </a:solidFill>
                <a:latin typeface="Tahoma"/>
                <a:cs typeface="Tahoma"/>
              </a:rPr>
              <a:t>of</a:t>
            </a:r>
            <a:r>
              <a:rPr sz="1141" kern="0" spc="-68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141" kern="0" dirty="0">
                <a:solidFill>
                  <a:srgbClr val="E0E4E6"/>
                </a:solidFill>
                <a:latin typeface="Tahoma"/>
                <a:cs typeface="Tahoma"/>
              </a:rPr>
              <a:t>concerns,</a:t>
            </a:r>
            <a:r>
              <a:rPr sz="1141" kern="0" spc="-68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141" kern="0" dirty="0">
                <a:solidFill>
                  <a:srgbClr val="E0E4E6"/>
                </a:solidFill>
                <a:latin typeface="Tahoma"/>
                <a:cs typeface="Tahoma"/>
              </a:rPr>
              <a:t>enabling</a:t>
            </a:r>
            <a:r>
              <a:rPr sz="1141" kern="0" spc="-65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141" kern="0" dirty="0">
                <a:solidFill>
                  <a:srgbClr val="E0E4E6"/>
                </a:solidFill>
                <a:latin typeface="Tahoma"/>
                <a:cs typeface="Tahoma"/>
              </a:rPr>
              <a:t>robust</a:t>
            </a:r>
            <a:r>
              <a:rPr sz="1141" kern="0" spc="-68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141" kern="0" dirty="0">
                <a:solidFill>
                  <a:srgbClr val="E0E4E6"/>
                </a:solidFill>
                <a:latin typeface="Tahoma"/>
                <a:cs typeface="Tahoma"/>
              </a:rPr>
              <a:t>development</a:t>
            </a:r>
            <a:r>
              <a:rPr sz="1141" kern="0" spc="-68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141" kern="0" spc="-19" dirty="0">
                <a:solidFill>
                  <a:srgbClr val="E0E4E6"/>
                </a:solidFill>
                <a:latin typeface="Tahoma"/>
                <a:cs typeface="Tahoma"/>
              </a:rPr>
              <a:t>and</a:t>
            </a:r>
            <a:r>
              <a:rPr sz="1141" kern="0" spc="-65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141" kern="0" spc="-8" dirty="0">
                <a:solidFill>
                  <a:srgbClr val="E0E4E6"/>
                </a:solidFill>
                <a:latin typeface="Tahoma"/>
                <a:cs typeface="Tahoma"/>
              </a:rPr>
              <a:t>modular</a:t>
            </a:r>
            <a:r>
              <a:rPr sz="1141" kern="0" spc="-68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141" kern="0" dirty="0">
                <a:solidFill>
                  <a:srgbClr val="E0E4E6"/>
                </a:solidFill>
                <a:latin typeface="Tahoma"/>
                <a:cs typeface="Tahoma"/>
              </a:rPr>
              <a:t>testing</a:t>
            </a:r>
            <a:r>
              <a:rPr sz="1141" kern="0" spc="-68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141" kern="0" dirty="0">
                <a:solidFill>
                  <a:srgbClr val="E0E4E6"/>
                </a:solidFill>
                <a:latin typeface="Tahoma"/>
                <a:cs typeface="Tahoma"/>
              </a:rPr>
              <a:t>of</a:t>
            </a:r>
            <a:r>
              <a:rPr sz="1141" kern="0" spc="-65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141" kern="0" spc="-15" dirty="0">
                <a:solidFill>
                  <a:srgbClr val="E0E4E6"/>
                </a:solidFill>
                <a:latin typeface="Tahoma"/>
                <a:cs typeface="Tahoma"/>
              </a:rPr>
              <a:t>each </a:t>
            </a:r>
            <a:r>
              <a:rPr sz="1141" kern="0" dirty="0">
                <a:solidFill>
                  <a:srgbClr val="E0E4E6"/>
                </a:solidFill>
                <a:latin typeface="Tahoma"/>
                <a:cs typeface="Tahoma"/>
              </a:rPr>
              <a:t>component.</a:t>
            </a:r>
            <a:r>
              <a:rPr sz="1141" kern="0" spc="-49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141" kern="0" dirty="0">
                <a:solidFill>
                  <a:srgbClr val="E0E4E6"/>
                </a:solidFill>
                <a:latin typeface="Tahoma"/>
                <a:cs typeface="Tahoma"/>
              </a:rPr>
              <a:t>This</a:t>
            </a:r>
            <a:r>
              <a:rPr sz="1141" kern="0" spc="-49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141" kern="0" dirty="0">
                <a:solidFill>
                  <a:srgbClr val="E0E4E6"/>
                </a:solidFill>
                <a:latin typeface="Tahoma"/>
                <a:cs typeface="Tahoma"/>
              </a:rPr>
              <a:t>design</a:t>
            </a:r>
            <a:r>
              <a:rPr sz="1141" kern="0" spc="-49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141" kern="0" dirty="0">
                <a:solidFill>
                  <a:srgbClr val="E0E4E6"/>
                </a:solidFill>
                <a:latin typeface="Tahoma"/>
                <a:cs typeface="Tahoma"/>
              </a:rPr>
              <a:t>choice</a:t>
            </a:r>
            <a:r>
              <a:rPr sz="1141" kern="0" spc="-49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141" kern="0" dirty="0">
                <a:solidFill>
                  <a:srgbClr val="E0E4E6"/>
                </a:solidFill>
                <a:latin typeface="Tahoma"/>
                <a:cs typeface="Tahoma"/>
              </a:rPr>
              <a:t>optimizes</a:t>
            </a:r>
            <a:r>
              <a:rPr sz="1141" kern="0" spc="-49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141" kern="0" dirty="0">
                <a:solidFill>
                  <a:srgbClr val="E0E4E6"/>
                </a:solidFill>
                <a:latin typeface="Tahoma"/>
                <a:cs typeface="Tahoma"/>
              </a:rPr>
              <a:t>for</a:t>
            </a:r>
            <a:r>
              <a:rPr sz="1141" kern="0" spc="-49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141" kern="0" dirty="0">
                <a:solidFill>
                  <a:srgbClr val="E0E4E6"/>
                </a:solidFill>
                <a:latin typeface="Tahoma"/>
                <a:cs typeface="Tahoma"/>
              </a:rPr>
              <a:t>future</a:t>
            </a:r>
            <a:r>
              <a:rPr sz="1141" kern="0" spc="-46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141" kern="0" spc="-8" dirty="0">
                <a:solidFill>
                  <a:srgbClr val="E0E4E6"/>
                </a:solidFill>
                <a:latin typeface="Tahoma"/>
                <a:cs typeface="Tahoma"/>
              </a:rPr>
              <a:t>scalability.</a:t>
            </a:r>
            <a:endParaRPr sz="1141" kern="0" dirty="0">
              <a:solidFill>
                <a:sysClr val="windowText" lastClr="000000"/>
              </a:solidFill>
              <a:latin typeface="Tahoma"/>
              <a:cs typeface="Tahoma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0411" y="3234610"/>
            <a:ext cx="2571749" cy="1760379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731905" y="3234609"/>
            <a:ext cx="2571749" cy="176037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E989995-2691-C6C7-347D-7DE1B89CE4D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659643" y="1440216"/>
            <a:ext cx="7311113" cy="4569446"/>
          </a:xfrm>
          <a:prstGeom prst="rect">
            <a:avLst/>
          </a:prstGeom>
          <a:effectLst>
            <a:glow rad="101600">
              <a:schemeClr val="tx2">
                <a:alpha val="60000"/>
              </a:schemeClr>
            </a:glow>
          </a:effec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01112" y="609366"/>
            <a:ext cx="9369569" cy="580413"/>
          </a:xfrm>
          <a:prstGeom prst="rect">
            <a:avLst/>
          </a:prstGeom>
        </p:spPr>
        <p:txBody>
          <a:bodyPr vert="horz" wrap="square" lIns="0" tIns="17333" rIns="0" bIns="0" rtlCol="0">
            <a:spAutoFit/>
          </a:bodyPr>
          <a:lstStyle/>
          <a:p>
            <a:pPr marL="13866">
              <a:spcBef>
                <a:spcPts val="136"/>
              </a:spcBef>
            </a:pPr>
            <a:r>
              <a:rPr spc="-60" dirty="0"/>
              <a:t>Conclusion</a:t>
            </a:r>
            <a:r>
              <a:rPr spc="-399" dirty="0"/>
              <a:t> </a:t>
            </a:r>
            <a:r>
              <a:rPr spc="-104" dirty="0"/>
              <a:t>and</a:t>
            </a:r>
            <a:r>
              <a:rPr spc="-393" dirty="0"/>
              <a:t> </a:t>
            </a:r>
            <a:r>
              <a:rPr spc="-153" dirty="0"/>
              <a:t>Future</a:t>
            </a:r>
            <a:r>
              <a:rPr spc="-393" dirty="0"/>
              <a:t> </a:t>
            </a:r>
            <a:r>
              <a:rPr spc="-44" dirty="0"/>
              <a:t>Directions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813779" y="1580748"/>
            <a:ext cx="467985" cy="478384"/>
            <a:chOff x="676275" y="1447799"/>
            <a:chExt cx="428625" cy="438150"/>
          </a:xfrm>
        </p:grpSpPr>
        <p:sp>
          <p:nvSpPr>
            <p:cNvPr id="4" name="object 4"/>
            <p:cNvSpPr/>
            <p:nvPr/>
          </p:nvSpPr>
          <p:spPr>
            <a:xfrm>
              <a:off x="685800" y="1457324"/>
              <a:ext cx="409575" cy="419100"/>
            </a:xfrm>
            <a:custGeom>
              <a:avLst/>
              <a:gdLst/>
              <a:ahLst/>
              <a:cxnLst/>
              <a:rect l="l" t="t" r="r" b="b"/>
              <a:pathLst>
                <a:path w="409575" h="419100">
                  <a:moveTo>
                    <a:pt x="211494" y="0"/>
                  </a:moveTo>
                  <a:lnTo>
                    <a:pt x="198080" y="0"/>
                  </a:lnTo>
                  <a:lnTo>
                    <a:pt x="191387" y="330"/>
                  </a:lnTo>
                  <a:lnTo>
                    <a:pt x="151759" y="6870"/>
                  </a:lnTo>
                  <a:lnTo>
                    <a:pt x="114166" y="21018"/>
                  </a:lnTo>
                  <a:lnTo>
                    <a:pt x="80054" y="42227"/>
                  </a:lnTo>
                  <a:lnTo>
                    <a:pt x="50740" y="69684"/>
                  </a:lnTo>
                  <a:lnTo>
                    <a:pt x="27344" y="102336"/>
                  </a:lnTo>
                  <a:lnTo>
                    <a:pt x="10765" y="138925"/>
                  </a:lnTo>
                  <a:lnTo>
                    <a:pt x="1642" y="178041"/>
                  </a:lnTo>
                  <a:lnTo>
                    <a:pt x="0" y="198081"/>
                  </a:lnTo>
                  <a:lnTo>
                    <a:pt x="0" y="214312"/>
                  </a:lnTo>
                  <a:lnTo>
                    <a:pt x="0" y="221018"/>
                  </a:lnTo>
                  <a:lnTo>
                    <a:pt x="5243" y="260845"/>
                  </a:lnTo>
                  <a:lnTo>
                    <a:pt x="18157" y="298881"/>
                  </a:lnTo>
                  <a:lnTo>
                    <a:pt x="38238" y="333667"/>
                  </a:lnTo>
                  <a:lnTo>
                    <a:pt x="64725" y="363867"/>
                  </a:lnTo>
                  <a:lnTo>
                    <a:pt x="96589" y="388315"/>
                  </a:lnTo>
                  <a:lnTo>
                    <a:pt x="132615" y="406082"/>
                  </a:lnTo>
                  <a:lnTo>
                    <a:pt x="171415" y="416471"/>
                  </a:lnTo>
                  <a:lnTo>
                    <a:pt x="198080" y="419100"/>
                  </a:lnTo>
                  <a:lnTo>
                    <a:pt x="211494" y="419100"/>
                  </a:lnTo>
                  <a:lnTo>
                    <a:pt x="251316" y="413854"/>
                  </a:lnTo>
                  <a:lnTo>
                    <a:pt x="289351" y="400939"/>
                  </a:lnTo>
                  <a:lnTo>
                    <a:pt x="324138" y="380860"/>
                  </a:lnTo>
                  <a:lnTo>
                    <a:pt x="354335" y="354380"/>
                  </a:lnTo>
                  <a:lnTo>
                    <a:pt x="378787" y="322503"/>
                  </a:lnTo>
                  <a:lnTo>
                    <a:pt x="396552" y="286486"/>
                  </a:lnTo>
                  <a:lnTo>
                    <a:pt x="406951" y="247688"/>
                  </a:lnTo>
                  <a:lnTo>
                    <a:pt x="409575" y="221018"/>
                  </a:lnTo>
                  <a:lnTo>
                    <a:pt x="409575" y="198081"/>
                  </a:lnTo>
                  <a:lnTo>
                    <a:pt x="404331" y="158254"/>
                  </a:lnTo>
                  <a:lnTo>
                    <a:pt x="391417" y="120218"/>
                  </a:lnTo>
                  <a:lnTo>
                    <a:pt x="371336" y="85432"/>
                  </a:lnTo>
                  <a:lnTo>
                    <a:pt x="344849" y="55232"/>
                  </a:lnTo>
                  <a:lnTo>
                    <a:pt x="312985" y="30784"/>
                  </a:lnTo>
                  <a:lnTo>
                    <a:pt x="276959" y="13017"/>
                  </a:lnTo>
                  <a:lnTo>
                    <a:pt x="238159" y="2628"/>
                  </a:lnTo>
                  <a:lnTo>
                    <a:pt x="218187" y="330"/>
                  </a:lnTo>
                  <a:lnTo>
                    <a:pt x="211494" y="0"/>
                  </a:lnTo>
                  <a:close/>
                </a:path>
              </a:pathLst>
            </a:custGeom>
            <a:solidFill>
              <a:srgbClr val="09081B"/>
            </a:solidFill>
          </p:spPr>
          <p:txBody>
            <a:bodyPr wrap="square" lIns="0" tIns="0" rIns="0" bIns="0" rtlCol="0"/>
            <a:lstStyle/>
            <a:p>
              <a:pPr defTabSz="998342"/>
              <a:endParaRPr sz="196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685800" y="1457324"/>
              <a:ext cx="409575" cy="419100"/>
            </a:xfrm>
            <a:custGeom>
              <a:avLst/>
              <a:gdLst/>
              <a:ahLst/>
              <a:cxnLst/>
              <a:rect l="l" t="t" r="r" b="b"/>
              <a:pathLst>
                <a:path w="409575" h="419100">
                  <a:moveTo>
                    <a:pt x="0" y="214312"/>
                  </a:moveTo>
                  <a:lnTo>
                    <a:pt x="0" y="204787"/>
                  </a:lnTo>
                  <a:lnTo>
                    <a:pt x="0" y="198081"/>
                  </a:lnTo>
                  <a:lnTo>
                    <a:pt x="327" y="191389"/>
                  </a:lnTo>
                  <a:lnTo>
                    <a:pt x="986" y="184708"/>
                  </a:lnTo>
                  <a:lnTo>
                    <a:pt x="1642" y="178041"/>
                  </a:lnTo>
                  <a:lnTo>
                    <a:pt x="2623" y="171411"/>
                  </a:lnTo>
                  <a:lnTo>
                    <a:pt x="3934" y="164833"/>
                  </a:lnTo>
                  <a:lnTo>
                    <a:pt x="5243" y="158254"/>
                  </a:lnTo>
                  <a:lnTo>
                    <a:pt x="6870" y="151752"/>
                  </a:lnTo>
                  <a:lnTo>
                    <a:pt x="21019" y="114173"/>
                  </a:lnTo>
                  <a:lnTo>
                    <a:pt x="34513" y="91020"/>
                  </a:lnTo>
                  <a:lnTo>
                    <a:pt x="38238" y="85432"/>
                  </a:lnTo>
                  <a:lnTo>
                    <a:pt x="59982" y="59982"/>
                  </a:lnTo>
                  <a:lnTo>
                    <a:pt x="64725" y="55232"/>
                  </a:lnTo>
                  <a:lnTo>
                    <a:pt x="96589" y="30784"/>
                  </a:lnTo>
                  <a:lnTo>
                    <a:pt x="108252" y="24180"/>
                  </a:lnTo>
                  <a:lnTo>
                    <a:pt x="114166" y="21018"/>
                  </a:lnTo>
                  <a:lnTo>
                    <a:pt x="120223" y="18148"/>
                  </a:lnTo>
                  <a:lnTo>
                    <a:pt x="126419" y="15582"/>
                  </a:lnTo>
                  <a:lnTo>
                    <a:pt x="132615" y="13017"/>
                  </a:lnTo>
                  <a:lnTo>
                    <a:pt x="164837" y="3937"/>
                  </a:lnTo>
                  <a:lnTo>
                    <a:pt x="171415" y="2628"/>
                  </a:lnTo>
                  <a:lnTo>
                    <a:pt x="178038" y="1638"/>
                  </a:lnTo>
                  <a:lnTo>
                    <a:pt x="184715" y="977"/>
                  </a:lnTo>
                  <a:lnTo>
                    <a:pt x="191387" y="330"/>
                  </a:lnTo>
                  <a:lnTo>
                    <a:pt x="198080" y="0"/>
                  </a:lnTo>
                  <a:lnTo>
                    <a:pt x="204787" y="0"/>
                  </a:lnTo>
                  <a:lnTo>
                    <a:pt x="211494" y="0"/>
                  </a:lnTo>
                  <a:lnTo>
                    <a:pt x="244737" y="3937"/>
                  </a:lnTo>
                  <a:lnTo>
                    <a:pt x="251316" y="5245"/>
                  </a:lnTo>
                  <a:lnTo>
                    <a:pt x="283155" y="15582"/>
                  </a:lnTo>
                  <a:lnTo>
                    <a:pt x="289351" y="18148"/>
                  </a:lnTo>
                  <a:lnTo>
                    <a:pt x="295408" y="21018"/>
                  </a:lnTo>
                  <a:lnTo>
                    <a:pt x="301322" y="24180"/>
                  </a:lnTo>
                  <a:lnTo>
                    <a:pt x="307240" y="27343"/>
                  </a:lnTo>
                  <a:lnTo>
                    <a:pt x="339888" y="50736"/>
                  </a:lnTo>
                  <a:lnTo>
                    <a:pt x="349592" y="59982"/>
                  </a:lnTo>
                  <a:lnTo>
                    <a:pt x="354335" y="64719"/>
                  </a:lnTo>
                  <a:lnTo>
                    <a:pt x="375061" y="91020"/>
                  </a:lnTo>
                  <a:lnTo>
                    <a:pt x="378787" y="96596"/>
                  </a:lnTo>
                  <a:lnTo>
                    <a:pt x="396552" y="132613"/>
                  </a:lnTo>
                  <a:lnTo>
                    <a:pt x="400754" y="145338"/>
                  </a:lnTo>
                  <a:lnTo>
                    <a:pt x="402704" y="151752"/>
                  </a:lnTo>
                  <a:lnTo>
                    <a:pt x="404331" y="158254"/>
                  </a:lnTo>
                  <a:lnTo>
                    <a:pt x="405640" y="164833"/>
                  </a:lnTo>
                  <a:lnTo>
                    <a:pt x="406951" y="171411"/>
                  </a:lnTo>
                  <a:lnTo>
                    <a:pt x="407932" y="178041"/>
                  </a:lnTo>
                  <a:lnTo>
                    <a:pt x="408588" y="184708"/>
                  </a:lnTo>
                  <a:lnTo>
                    <a:pt x="409247" y="191389"/>
                  </a:lnTo>
                  <a:lnTo>
                    <a:pt x="409575" y="198081"/>
                  </a:lnTo>
                  <a:lnTo>
                    <a:pt x="409575" y="204787"/>
                  </a:lnTo>
                  <a:lnTo>
                    <a:pt x="409575" y="214312"/>
                  </a:lnTo>
                  <a:lnTo>
                    <a:pt x="409575" y="221018"/>
                  </a:lnTo>
                  <a:lnTo>
                    <a:pt x="409247" y="227711"/>
                  </a:lnTo>
                  <a:lnTo>
                    <a:pt x="408588" y="234391"/>
                  </a:lnTo>
                  <a:lnTo>
                    <a:pt x="407932" y="241058"/>
                  </a:lnTo>
                  <a:lnTo>
                    <a:pt x="406951" y="247688"/>
                  </a:lnTo>
                  <a:lnTo>
                    <a:pt x="405640" y="254266"/>
                  </a:lnTo>
                  <a:lnTo>
                    <a:pt x="404331" y="260845"/>
                  </a:lnTo>
                  <a:lnTo>
                    <a:pt x="402704" y="267347"/>
                  </a:lnTo>
                  <a:lnTo>
                    <a:pt x="400754" y="273761"/>
                  </a:lnTo>
                  <a:lnTo>
                    <a:pt x="398809" y="280174"/>
                  </a:lnTo>
                  <a:lnTo>
                    <a:pt x="382230" y="316763"/>
                  </a:lnTo>
                  <a:lnTo>
                    <a:pt x="375061" y="328079"/>
                  </a:lnTo>
                  <a:lnTo>
                    <a:pt x="371336" y="333667"/>
                  </a:lnTo>
                  <a:lnTo>
                    <a:pt x="367347" y="339039"/>
                  </a:lnTo>
                  <a:lnTo>
                    <a:pt x="363090" y="344220"/>
                  </a:lnTo>
                  <a:lnTo>
                    <a:pt x="358834" y="349415"/>
                  </a:lnTo>
                  <a:lnTo>
                    <a:pt x="354335" y="354380"/>
                  </a:lnTo>
                  <a:lnTo>
                    <a:pt x="349592" y="359117"/>
                  </a:lnTo>
                  <a:lnTo>
                    <a:pt x="344849" y="363867"/>
                  </a:lnTo>
                  <a:lnTo>
                    <a:pt x="312985" y="388315"/>
                  </a:lnTo>
                  <a:lnTo>
                    <a:pt x="301322" y="394919"/>
                  </a:lnTo>
                  <a:lnTo>
                    <a:pt x="295408" y="398081"/>
                  </a:lnTo>
                  <a:lnTo>
                    <a:pt x="289351" y="400939"/>
                  </a:lnTo>
                  <a:lnTo>
                    <a:pt x="283155" y="403504"/>
                  </a:lnTo>
                  <a:lnTo>
                    <a:pt x="276959" y="406082"/>
                  </a:lnTo>
                  <a:lnTo>
                    <a:pt x="244737" y="415163"/>
                  </a:lnTo>
                  <a:lnTo>
                    <a:pt x="238159" y="416471"/>
                  </a:lnTo>
                  <a:lnTo>
                    <a:pt x="231537" y="417449"/>
                  </a:lnTo>
                  <a:lnTo>
                    <a:pt x="224859" y="418109"/>
                  </a:lnTo>
                  <a:lnTo>
                    <a:pt x="218187" y="418769"/>
                  </a:lnTo>
                  <a:lnTo>
                    <a:pt x="211494" y="419100"/>
                  </a:lnTo>
                  <a:lnTo>
                    <a:pt x="204787" y="419100"/>
                  </a:lnTo>
                  <a:lnTo>
                    <a:pt x="198080" y="419100"/>
                  </a:lnTo>
                  <a:lnTo>
                    <a:pt x="191387" y="418769"/>
                  </a:lnTo>
                  <a:lnTo>
                    <a:pt x="184715" y="418109"/>
                  </a:lnTo>
                  <a:lnTo>
                    <a:pt x="178038" y="417449"/>
                  </a:lnTo>
                  <a:lnTo>
                    <a:pt x="171415" y="416471"/>
                  </a:lnTo>
                  <a:lnTo>
                    <a:pt x="164837" y="415163"/>
                  </a:lnTo>
                  <a:lnTo>
                    <a:pt x="158258" y="413854"/>
                  </a:lnTo>
                  <a:lnTo>
                    <a:pt x="126419" y="403504"/>
                  </a:lnTo>
                  <a:lnTo>
                    <a:pt x="120223" y="400939"/>
                  </a:lnTo>
                  <a:lnTo>
                    <a:pt x="114166" y="398081"/>
                  </a:lnTo>
                  <a:lnTo>
                    <a:pt x="108252" y="394919"/>
                  </a:lnTo>
                  <a:lnTo>
                    <a:pt x="102334" y="391756"/>
                  </a:lnTo>
                  <a:lnTo>
                    <a:pt x="74870" y="372618"/>
                  </a:lnTo>
                  <a:lnTo>
                    <a:pt x="69686" y="368363"/>
                  </a:lnTo>
                  <a:lnTo>
                    <a:pt x="64725" y="363867"/>
                  </a:lnTo>
                  <a:lnTo>
                    <a:pt x="59982" y="359117"/>
                  </a:lnTo>
                  <a:lnTo>
                    <a:pt x="55239" y="354380"/>
                  </a:lnTo>
                  <a:lnTo>
                    <a:pt x="50740" y="349415"/>
                  </a:lnTo>
                  <a:lnTo>
                    <a:pt x="46484" y="344220"/>
                  </a:lnTo>
                  <a:lnTo>
                    <a:pt x="42227" y="339039"/>
                  </a:lnTo>
                  <a:lnTo>
                    <a:pt x="38238" y="333667"/>
                  </a:lnTo>
                  <a:lnTo>
                    <a:pt x="34513" y="328079"/>
                  </a:lnTo>
                  <a:lnTo>
                    <a:pt x="30787" y="322503"/>
                  </a:lnTo>
                  <a:lnTo>
                    <a:pt x="13022" y="286486"/>
                  </a:lnTo>
                  <a:lnTo>
                    <a:pt x="3934" y="254266"/>
                  </a:lnTo>
                  <a:lnTo>
                    <a:pt x="2623" y="247688"/>
                  </a:lnTo>
                  <a:lnTo>
                    <a:pt x="1642" y="241058"/>
                  </a:lnTo>
                  <a:lnTo>
                    <a:pt x="986" y="234391"/>
                  </a:lnTo>
                  <a:lnTo>
                    <a:pt x="327" y="227711"/>
                  </a:lnTo>
                  <a:lnTo>
                    <a:pt x="0" y="221018"/>
                  </a:lnTo>
                  <a:lnTo>
                    <a:pt x="0" y="214312"/>
                  </a:lnTo>
                  <a:close/>
                </a:path>
              </a:pathLst>
            </a:custGeom>
            <a:ln w="19050">
              <a:solidFill>
                <a:srgbClr val="15FFBA"/>
              </a:solidFill>
            </a:ln>
          </p:spPr>
          <p:txBody>
            <a:bodyPr wrap="square" lIns="0" tIns="0" rIns="0" bIns="0" rtlCol="0"/>
            <a:lstStyle/>
            <a:p>
              <a:pPr defTabSz="998342"/>
              <a:endParaRPr sz="1965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2483045" y="1598081"/>
            <a:ext cx="2829402" cy="2819657"/>
          </a:xfrm>
          <a:prstGeom prst="rect">
            <a:avLst/>
          </a:prstGeom>
        </p:spPr>
        <p:txBody>
          <a:bodyPr vert="horz" wrap="square" lIns="0" tIns="11786" rIns="0" bIns="0" rtlCol="0">
            <a:spAutoFit/>
          </a:bodyPr>
          <a:lstStyle/>
          <a:p>
            <a:pPr marL="13866" marR="693293" defTabSz="998342">
              <a:lnSpc>
                <a:spcPts val="2784"/>
              </a:lnSpc>
              <a:spcBef>
                <a:spcPts val="93"/>
              </a:spcBef>
            </a:pPr>
            <a:r>
              <a:rPr sz="2184" b="1" kern="0" spc="-11" dirty="0">
                <a:solidFill>
                  <a:srgbClr val="E0E4E6"/>
                </a:solidFill>
                <a:latin typeface="Tahoma"/>
                <a:cs typeface="Tahoma"/>
              </a:rPr>
              <a:t>Successful </a:t>
            </a:r>
            <a:r>
              <a:rPr sz="2184" b="1" kern="0" spc="-93" dirty="0">
                <a:solidFill>
                  <a:srgbClr val="E0E4E6"/>
                </a:solidFill>
                <a:latin typeface="Tahoma"/>
                <a:cs typeface="Tahoma"/>
              </a:rPr>
              <a:t>Implementation</a:t>
            </a:r>
            <a:endParaRPr sz="2184" kern="0" dirty="0">
              <a:solidFill>
                <a:sysClr val="windowText" lastClr="000000"/>
              </a:solidFill>
              <a:latin typeface="Tahoma"/>
              <a:cs typeface="Tahoma"/>
            </a:endParaRPr>
          </a:p>
          <a:p>
            <a:pPr marL="13866" marR="5546" defTabSz="998342">
              <a:lnSpc>
                <a:spcPct val="135000"/>
              </a:lnSpc>
              <a:spcBef>
                <a:spcPts val="721"/>
              </a:spcBef>
            </a:pPr>
            <a:r>
              <a:rPr sz="1638" kern="0" spc="-55" dirty="0">
                <a:solidFill>
                  <a:srgbClr val="E0E4E6"/>
                </a:solidFill>
                <a:latin typeface="Tahoma"/>
                <a:cs typeface="Tahoma"/>
              </a:rPr>
              <a:t>We</a:t>
            </a:r>
            <a:r>
              <a:rPr sz="1638" kern="0" spc="-11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638" kern="0" dirty="0">
                <a:solidFill>
                  <a:srgbClr val="E0E4E6"/>
                </a:solidFill>
                <a:latin typeface="Tahoma"/>
                <a:cs typeface="Tahoma"/>
              </a:rPr>
              <a:t>successfully</a:t>
            </a:r>
            <a:r>
              <a:rPr sz="1638" kern="0" spc="-11" dirty="0">
                <a:solidFill>
                  <a:srgbClr val="E0E4E6"/>
                </a:solidFill>
                <a:latin typeface="Tahoma"/>
                <a:cs typeface="Tahoma"/>
              </a:rPr>
              <a:t> developed</a:t>
            </a:r>
            <a:r>
              <a:rPr sz="1638" kern="0" spc="546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638" kern="0" spc="-27" dirty="0">
                <a:solidFill>
                  <a:srgbClr val="E0E4E6"/>
                </a:solidFill>
                <a:latin typeface="Tahoma"/>
                <a:cs typeface="Tahoma"/>
              </a:rPr>
              <a:t>and</a:t>
            </a:r>
            <a:r>
              <a:rPr sz="1638" kern="0" spc="-136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638" kern="0" dirty="0">
                <a:solidFill>
                  <a:srgbClr val="E0E4E6"/>
                </a:solidFill>
                <a:latin typeface="Tahoma"/>
                <a:cs typeface="Tahoma"/>
              </a:rPr>
              <a:t>implemented</a:t>
            </a:r>
            <a:r>
              <a:rPr sz="1638" kern="0" spc="-131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638" kern="0" spc="-27" dirty="0">
                <a:solidFill>
                  <a:srgbClr val="E0E4E6"/>
                </a:solidFill>
                <a:latin typeface="Tahoma"/>
                <a:cs typeface="Tahoma"/>
              </a:rPr>
              <a:t>a</a:t>
            </a:r>
            <a:r>
              <a:rPr sz="1638" kern="0" spc="-131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638" kern="0" dirty="0">
                <a:solidFill>
                  <a:srgbClr val="E0E4E6"/>
                </a:solidFill>
                <a:latin typeface="Tahoma"/>
                <a:cs typeface="Tahoma"/>
              </a:rPr>
              <a:t>real-</a:t>
            </a:r>
            <a:r>
              <a:rPr sz="1638" kern="0" spc="-22" dirty="0">
                <a:solidFill>
                  <a:srgbClr val="E0E4E6"/>
                </a:solidFill>
                <a:latin typeface="Tahoma"/>
                <a:cs typeface="Tahoma"/>
              </a:rPr>
              <a:t>time, </a:t>
            </a:r>
            <a:r>
              <a:rPr sz="1638" kern="0" dirty="0">
                <a:solidFill>
                  <a:srgbClr val="E0E4E6"/>
                </a:solidFill>
                <a:latin typeface="Tahoma"/>
                <a:cs typeface="Tahoma"/>
              </a:rPr>
              <a:t>gesture-based</a:t>
            </a:r>
            <a:r>
              <a:rPr sz="1638" kern="0" spc="-71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638" kern="0" spc="-11" dirty="0">
                <a:solidFill>
                  <a:srgbClr val="E0E4E6"/>
                </a:solidFill>
                <a:latin typeface="Tahoma"/>
                <a:cs typeface="Tahoma"/>
              </a:rPr>
              <a:t>system</a:t>
            </a:r>
            <a:r>
              <a:rPr sz="1638" kern="0" spc="-71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638" kern="0" spc="-27" dirty="0">
                <a:solidFill>
                  <a:srgbClr val="E0E4E6"/>
                </a:solidFill>
                <a:latin typeface="Tahoma"/>
                <a:cs typeface="Tahoma"/>
              </a:rPr>
              <a:t>for </a:t>
            </a:r>
            <a:r>
              <a:rPr sz="1638" kern="0" dirty="0">
                <a:solidFill>
                  <a:srgbClr val="E0E4E6"/>
                </a:solidFill>
                <a:latin typeface="Tahoma"/>
                <a:cs typeface="Tahoma"/>
              </a:rPr>
              <a:t>operating</a:t>
            </a:r>
            <a:r>
              <a:rPr sz="1638" kern="0" spc="-136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638" kern="0" spc="-11" dirty="0">
                <a:solidFill>
                  <a:srgbClr val="E0E4E6"/>
                </a:solidFill>
                <a:latin typeface="Tahoma"/>
                <a:cs typeface="Tahoma"/>
              </a:rPr>
              <a:t>system</a:t>
            </a:r>
            <a:r>
              <a:rPr sz="1638" kern="0" spc="-136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638" kern="0" spc="-11" dirty="0">
                <a:solidFill>
                  <a:srgbClr val="E0E4E6"/>
                </a:solidFill>
                <a:latin typeface="Tahoma"/>
                <a:cs typeface="Tahoma"/>
              </a:rPr>
              <a:t>volume </a:t>
            </a:r>
            <a:r>
              <a:rPr sz="1638" kern="0" dirty="0">
                <a:solidFill>
                  <a:srgbClr val="E0E4E6"/>
                </a:solidFill>
                <a:latin typeface="Tahoma"/>
                <a:cs typeface="Tahoma"/>
              </a:rPr>
              <a:t>control,</a:t>
            </a:r>
            <a:r>
              <a:rPr sz="1638" kern="0" spc="-124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638" kern="0" dirty="0">
                <a:solidFill>
                  <a:srgbClr val="E0E4E6"/>
                </a:solidFill>
                <a:latin typeface="Tahoma"/>
                <a:cs typeface="Tahoma"/>
              </a:rPr>
              <a:t>validating</a:t>
            </a:r>
            <a:r>
              <a:rPr sz="1638" kern="0" spc="-124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638" kern="0" dirty="0">
                <a:solidFill>
                  <a:srgbClr val="E0E4E6"/>
                </a:solidFill>
                <a:latin typeface="Tahoma"/>
                <a:cs typeface="Tahoma"/>
              </a:rPr>
              <a:t>the</a:t>
            </a:r>
            <a:r>
              <a:rPr sz="1638" kern="0" spc="-124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638" kern="0" spc="-11" dirty="0">
                <a:solidFill>
                  <a:srgbClr val="E0E4E6"/>
                </a:solidFill>
                <a:latin typeface="Tahoma"/>
                <a:cs typeface="Tahoma"/>
              </a:rPr>
              <a:t>project's </a:t>
            </a:r>
            <a:r>
              <a:rPr sz="1638" kern="0" dirty="0">
                <a:solidFill>
                  <a:srgbClr val="E0E4E6"/>
                </a:solidFill>
                <a:latin typeface="Tahoma"/>
                <a:cs typeface="Tahoma"/>
              </a:rPr>
              <a:t>core</a:t>
            </a:r>
            <a:r>
              <a:rPr sz="1638" kern="0" spc="-49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638" kern="0" spc="-11" dirty="0">
                <a:solidFill>
                  <a:srgbClr val="E0E4E6"/>
                </a:solidFill>
                <a:latin typeface="Tahoma"/>
                <a:cs typeface="Tahoma"/>
              </a:rPr>
              <a:t>hypothesis.</a:t>
            </a:r>
            <a:endParaRPr sz="1638" kern="0" dirty="0">
              <a:solidFill>
                <a:sysClr val="windowText" lastClr="000000"/>
              </a:solidFill>
              <a:latin typeface="Tahoma"/>
              <a:cs typeface="Tahoma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5568057" y="1580748"/>
            <a:ext cx="478384" cy="478384"/>
            <a:chOff x="4114800" y="1447799"/>
            <a:chExt cx="438150" cy="438150"/>
          </a:xfrm>
        </p:grpSpPr>
        <p:sp>
          <p:nvSpPr>
            <p:cNvPr id="8" name="object 8"/>
            <p:cNvSpPr/>
            <p:nvPr/>
          </p:nvSpPr>
          <p:spPr>
            <a:xfrm>
              <a:off x="4124325" y="1457324"/>
              <a:ext cx="419100" cy="419100"/>
            </a:xfrm>
            <a:custGeom>
              <a:avLst/>
              <a:gdLst/>
              <a:ahLst/>
              <a:cxnLst/>
              <a:rect l="l" t="t" r="r" b="b"/>
              <a:pathLst>
                <a:path w="419100" h="419100">
                  <a:moveTo>
                    <a:pt x="216408" y="0"/>
                  </a:moveTo>
                  <a:lnTo>
                    <a:pt x="202692" y="0"/>
                  </a:lnTo>
                  <a:lnTo>
                    <a:pt x="195846" y="330"/>
                  </a:lnTo>
                  <a:lnTo>
                    <a:pt x="155282" y="7035"/>
                  </a:lnTo>
                  <a:lnTo>
                    <a:pt x="116814" y="21513"/>
                  </a:lnTo>
                  <a:lnTo>
                    <a:pt x="81915" y="43205"/>
                  </a:lnTo>
                  <a:lnTo>
                    <a:pt x="51917" y="71310"/>
                  </a:lnTo>
                  <a:lnTo>
                    <a:pt x="27978" y="104711"/>
                  </a:lnTo>
                  <a:lnTo>
                    <a:pt x="11010" y="142151"/>
                  </a:lnTo>
                  <a:lnTo>
                    <a:pt x="1676" y="182181"/>
                  </a:lnTo>
                  <a:lnTo>
                    <a:pt x="0" y="202692"/>
                  </a:lnTo>
                  <a:lnTo>
                    <a:pt x="0" y="216408"/>
                  </a:lnTo>
                  <a:lnTo>
                    <a:pt x="5372" y="257162"/>
                  </a:lnTo>
                  <a:lnTo>
                    <a:pt x="18580" y="296075"/>
                  </a:lnTo>
                  <a:lnTo>
                    <a:pt x="39128" y="331673"/>
                  </a:lnTo>
                  <a:lnTo>
                    <a:pt x="66230" y="362572"/>
                  </a:lnTo>
                  <a:lnTo>
                    <a:pt x="98831" y="387591"/>
                  </a:lnTo>
                  <a:lnTo>
                    <a:pt x="135699" y="405777"/>
                  </a:lnTo>
                  <a:lnTo>
                    <a:pt x="175399" y="416407"/>
                  </a:lnTo>
                  <a:lnTo>
                    <a:pt x="202692" y="419100"/>
                  </a:lnTo>
                  <a:lnTo>
                    <a:pt x="216408" y="419100"/>
                  </a:lnTo>
                  <a:lnTo>
                    <a:pt x="257162" y="413727"/>
                  </a:lnTo>
                  <a:lnTo>
                    <a:pt x="296087" y="400519"/>
                  </a:lnTo>
                  <a:lnTo>
                    <a:pt x="331673" y="379971"/>
                  </a:lnTo>
                  <a:lnTo>
                    <a:pt x="362572" y="352869"/>
                  </a:lnTo>
                  <a:lnTo>
                    <a:pt x="387604" y="320268"/>
                  </a:lnTo>
                  <a:lnTo>
                    <a:pt x="405777" y="283400"/>
                  </a:lnTo>
                  <a:lnTo>
                    <a:pt x="416407" y="243700"/>
                  </a:lnTo>
                  <a:lnTo>
                    <a:pt x="419100" y="216408"/>
                  </a:lnTo>
                  <a:lnTo>
                    <a:pt x="419100" y="209550"/>
                  </a:lnTo>
                  <a:lnTo>
                    <a:pt x="419100" y="202692"/>
                  </a:lnTo>
                  <a:lnTo>
                    <a:pt x="413727" y="161937"/>
                  </a:lnTo>
                  <a:lnTo>
                    <a:pt x="400519" y="123012"/>
                  </a:lnTo>
                  <a:lnTo>
                    <a:pt x="379971" y="87426"/>
                  </a:lnTo>
                  <a:lnTo>
                    <a:pt x="352869" y="56527"/>
                  </a:lnTo>
                  <a:lnTo>
                    <a:pt x="320268" y="31508"/>
                  </a:lnTo>
                  <a:lnTo>
                    <a:pt x="283400" y="13322"/>
                  </a:lnTo>
                  <a:lnTo>
                    <a:pt x="243700" y="2679"/>
                  </a:lnTo>
                  <a:lnTo>
                    <a:pt x="223253" y="330"/>
                  </a:lnTo>
                  <a:lnTo>
                    <a:pt x="216408" y="0"/>
                  </a:lnTo>
                  <a:close/>
                </a:path>
              </a:pathLst>
            </a:custGeom>
            <a:solidFill>
              <a:srgbClr val="09081B"/>
            </a:solidFill>
          </p:spPr>
          <p:txBody>
            <a:bodyPr wrap="square" lIns="0" tIns="0" rIns="0" bIns="0" rtlCol="0"/>
            <a:lstStyle/>
            <a:p>
              <a:pPr defTabSz="998342"/>
              <a:endParaRPr sz="196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4124325" y="1457324"/>
              <a:ext cx="419100" cy="419100"/>
            </a:xfrm>
            <a:custGeom>
              <a:avLst/>
              <a:gdLst/>
              <a:ahLst/>
              <a:cxnLst/>
              <a:rect l="l" t="t" r="r" b="b"/>
              <a:pathLst>
                <a:path w="419100" h="419100">
                  <a:moveTo>
                    <a:pt x="419100" y="209550"/>
                  </a:moveTo>
                  <a:lnTo>
                    <a:pt x="419100" y="216408"/>
                  </a:lnTo>
                  <a:lnTo>
                    <a:pt x="418757" y="223253"/>
                  </a:lnTo>
                  <a:lnTo>
                    <a:pt x="412064" y="263804"/>
                  </a:lnTo>
                  <a:lnTo>
                    <a:pt x="410070" y="270383"/>
                  </a:lnTo>
                  <a:lnTo>
                    <a:pt x="408089" y="276948"/>
                  </a:lnTo>
                  <a:lnTo>
                    <a:pt x="405777" y="283400"/>
                  </a:lnTo>
                  <a:lnTo>
                    <a:pt x="403148" y="289737"/>
                  </a:lnTo>
                  <a:lnTo>
                    <a:pt x="400519" y="296075"/>
                  </a:lnTo>
                  <a:lnTo>
                    <a:pt x="383781" y="325970"/>
                  </a:lnTo>
                  <a:lnTo>
                    <a:pt x="379971" y="331673"/>
                  </a:lnTo>
                  <a:lnTo>
                    <a:pt x="375894" y="337185"/>
                  </a:lnTo>
                  <a:lnTo>
                    <a:pt x="371538" y="342480"/>
                  </a:lnTo>
                  <a:lnTo>
                    <a:pt x="367182" y="347789"/>
                  </a:lnTo>
                  <a:lnTo>
                    <a:pt x="342493" y="371525"/>
                  </a:lnTo>
                  <a:lnTo>
                    <a:pt x="337185" y="375881"/>
                  </a:lnTo>
                  <a:lnTo>
                    <a:pt x="302285" y="397586"/>
                  </a:lnTo>
                  <a:lnTo>
                    <a:pt x="289737" y="403148"/>
                  </a:lnTo>
                  <a:lnTo>
                    <a:pt x="283400" y="405777"/>
                  </a:lnTo>
                  <a:lnTo>
                    <a:pt x="243700" y="416407"/>
                  </a:lnTo>
                  <a:lnTo>
                    <a:pt x="230085" y="418084"/>
                  </a:lnTo>
                  <a:lnTo>
                    <a:pt x="223253" y="418769"/>
                  </a:lnTo>
                  <a:lnTo>
                    <a:pt x="216408" y="419100"/>
                  </a:lnTo>
                  <a:lnTo>
                    <a:pt x="209550" y="419100"/>
                  </a:lnTo>
                  <a:lnTo>
                    <a:pt x="202692" y="419100"/>
                  </a:lnTo>
                  <a:lnTo>
                    <a:pt x="195846" y="418769"/>
                  </a:lnTo>
                  <a:lnTo>
                    <a:pt x="189014" y="418084"/>
                  </a:lnTo>
                  <a:lnTo>
                    <a:pt x="182181" y="417423"/>
                  </a:lnTo>
                  <a:lnTo>
                    <a:pt x="142151" y="408089"/>
                  </a:lnTo>
                  <a:lnTo>
                    <a:pt x="129362" y="403148"/>
                  </a:lnTo>
                  <a:lnTo>
                    <a:pt x="123012" y="400519"/>
                  </a:lnTo>
                  <a:lnTo>
                    <a:pt x="87426" y="379971"/>
                  </a:lnTo>
                  <a:lnTo>
                    <a:pt x="76606" y="371525"/>
                  </a:lnTo>
                  <a:lnTo>
                    <a:pt x="71310" y="367182"/>
                  </a:lnTo>
                  <a:lnTo>
                    <a:pt x="47561" y="342480"/>
                  </a:lnTo>
                  <a:lnTo>
                    <a:pt x="43205" y="337185"/>
                  </a:lnTo>
                  <a:lnTo>
                    <a:pt x="39128" y="331673"/>
                  </a:lnTo>
                  <a:lnTo>
                    <a:pt x="35318" y="325970"/>
                  </a:lnTo>
                  <a:lnTo>
                    <a:pt x="31496" y="320268"/>
                  </a:lnTo>
                  <a:lnTo>
                    <a:pt x="15951" y="289737"/>
                  </a:lnTo>
                  <a:lnTo>
                    <a:pt x="13322" y="283400"/>
                  </a:lnTo>
                  <a:lnTo>
                    <a:pt x="11010" y="276948"/>
                  </a:lnTo>
                  <a:lnTo>
                    <a:pt x="9029" y="270383"/>
                  </a:lnTo>
                  <a:lnTo>
                    <a:pt x="7035" y="263804"/>
                  </a:lnTo>
                  <a:lnTo>
                    <a:pt x="342" y="223253"/>
                  </a:lnTo>
                  <a:lnTo>
                    <a:pt x="0" y="216408"/>
                  </a:lnTo>
                  <a:lnTo>
                    <a:pt x="0" y="209550"/>
                  </a:lnTo>
                  <a:lnTo>
                    <a:pt x="0" y="202692"/>
                  </a:lnTo>
                  <a:lnTo>
                    <a:pt x="4025" y="168668"/>
                  </a:lnTo>
                  <a:lnTo>
                    <a:pt x="5359" y="161937"/>
                  </a:lnTo>
                  <a:lnTo>
                    <a:pt x="7035" y="155282"/>
                  </a:lnTo>
                  <a:lnTo>
                    <a:pt x="9029" y="148717"/>
                  </a:lnTo>
                  <a:lnTo>
                    <a:pt x="11010" y="142151"/>
                  </a:lnTo>
                  <a:lnTo>
                    <a:pt x="13322" y="135699"/>
                  </a:lnTo>
                  <a:lnTo>
                    <a:pt x="15951" y="129362"/>
                  </a:lnTo>
                  <a:lnTo>
                    <a:pt x="18580" y="123012"/>
                  </a:lnTo>
                  <a:lnTo>
                    <a:pt x="35318" y="93129"/>
                  </a:lnTo>
                  <a:lnTo>
                    <a:pt x="39128" y="87426"/>
                  </a:lnTo>
                  <a:lnTo>
                    <a:pt x="43205" y="81915"/>
                  </a:lnTo>
                  <a:lnTo>
                    <a:pt x="47561" y="76619"/>
                  </a:lnTo>
                  <a:lnTo>
                    <a:pt x="51917" y="71310"/>
                  </a:lnTo>
                  <a:lnTo>
                    <a:pt x="56527" y="66230"/>
                  </a:lnTo>
                  <a:lnTo>
                    <a:pt x="61379" y="61379"/>
                  </a:lnTo>
                  <a:lnTo>
                    <a:pt x="66230" y="56527"/>
                  </a:lnTo>
                  <a:lnTo>
                    <a:pt x="98831" y="31508"/>
                  </a:lnTo>
                  <a:lnTo>
                    <a:pt x="129362" y="15951"/>
                  </a:lnTo>
                  <a:lnTo>
                    <a:pt x="135699" y="13322"/>
                  </a:lnTo>
                  <a:lnTo>
                    <a:pt x="168668" y="4025"/>
                  </a:lnTo>
                  <a:lnTo>
                    <a:pt x="175399" y="2679"/>
                  </a:lnTo>
                  <a:lnTo>
                    <a:pt x="182181" y="1689"/>
                  </a:lnTo>
                  <a:lnTo>
                    <a:pt x="189014" y="1003"/>
                  </a:lnTo>
                  <a:lnTo>
                    <a:pt x="195846" y="330"/>
                  </a:lnTo>
                  <a:lnTo>
                    <a:pt x="202692" y="0"/>
                  </a:lnTo>
                  <a:lnTo>
                    <a:pt x="209550" y="0"/>
                  </a:lnTo>
                  <a:lnTo>
                    <a:pt x="216408" y="0"/>
                  </a:lnTo>
                  <a:lnTo>
                    <a:pt x="250431" y="4025"/>
                  </a:lnTo>
                  <a:lnTo>
                    <a:pt x="257162" y="5359"/>
                  </a:lnTo>
                  <a:lnTo>
                    <a:pt x="289737" y="15951"/>
                  </a:lnTo>
                  <a:lnTo>
                    <a:pt x="296075" y="18580"/>
                  </a:lnTo>
                  <a:lnTo>
                    <a:pt x="331673" y="39128"/>
                  </a:lnTo>
                  <a:lnTo>
                    <a:pt x="357720" y="61379"/>
                  </a:lnTo>
                  <a:lnTo>
                    <a:pt x="362572" y="66230"/>
                  </a:lnTo>
                  <a:lnTo>
                    <a:pt x="367182" y="71310"/>
                  </a:lnTo>
                  <a:lnTo>
                    <a:pt x="371538" y="76619"/>
                  </a:lnTo>
                  <a:lnTo>
                    <a:pt x="375894" y="81915"/>
                  </a:lnTo>
                  <a:lnTo>
                    <a:pt x="379971" y="87426"/>
                  </a:lnTo>
                  <a:lnTo>
                    <a:pt x="383781" y="93129"/>
                  </a:lnTo>
                  <a:lnTo>
                    <a:pt x="387604" y="98831"/>
                  </a:lnTo>
                  <a:lnTo>
                    <a:pt x="403148" y="129362"/>
                  </a:lnTo>
                  <a:lnTo>
                    <a:pt x="405777" y="135699"/>
                  </a:lnTo>
                  <a:lnTo>
                    <a:pt x="408089" y="142151"/>
                  </a:lnTo>
                  <a:lnTo>
                    <a:pt x="410070" y="148717"/>
                  </a:lnTo>
                  <a:lnTo>
                    <a:pt x="412064" y="155282"/>
                  </a:lnTo>
                  <a:lnTo>
                    <a:pt x="418757" y="195834"/>
                  </a:lnTo>
                  <a:lnTo>
                    <a:pt x="419100" y="202692"/>
                  </a:lnTo>
                  <a:lnTo>
                    <a:pt x="419100" y="209550"/>
                  </a:lnTo>
                  <a:close/>
                </a:path>
              </a:pathLst>
            </a:custGeom>
            <a:ln w="19050">
              <a:solidFill>
                <a:srgbClr val="29DDDA"/>
              </a:solidFill>
            </a:ln>
          </p:spPr>
          <p:txBody>
            <a:bodyPr wrap="square" lIns="0" tIns="0" rIns="0" bIns="0" rtlCol="0"/>
            <a:lstStyle/>
            <a:p>
              <a:pPr defTabSz="998342"/>
              <a:endParaRPr sz="1965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6239265" y="1598081"/>
            <a:ext cx="2722632" cy="2456055"/>
          </a:xfrm>
          <a:prstGeom prst="rect">
            <a:avLst/>
          </a:prstGeom>
        </p:spPr>
        <p:txBody>
          <a:bodyPr vert="horz" wrap="square" lIns="0" tIns="17333" rIns="0" bIns="0" rtlCol="0">
            <a:spAutoFit/>
          </a:bodyPr>
          <a:lstStyle/>
          <a:p>
            <a:pPr marL="13866" defTabSz="998342">
              <a:spcBef>
                <a:spcPts val="136"/>
              </a:spcBef>
            </a:pPr>
            <a:r>
              <a:rPr sz="2184" b="1" kern="0" spc="-87" dirty="0">
                <a:solidFill>
                  <a:srgbClr val="E0E4E6"/>
                </a:solidFill>
                <a:latin typeface="Tahoma"/>
                <a:cs typeface="Tahoma"/>
              </a:rPr>
              <a:t>Key</a:t>
            </a:r>
            <a:r>
              <a:rPr sz="2184" b="1" kern="0" spc="-240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2184" b="1" kern="0" spc="-11" dirty="0">
                <a:solidFill>
                  <a:srgbClr val="E0E4E6"/>
                </a:solidFill>
                <a:latin typeface="Tahoma"/>
                <a:cs typeface="Tahoma"/>
              </a:rPr>
              <a:t>Achievements</a:t>
            </a:r>
            <a:endParaRPr sz="2184" kern="0" dirty="0">
              <a:solidFill>
                <a:sysClr val="windowText" lastClr="000000"/>
              </a:solidFill>
              <a:latin typeface="Tahoma"/>
              <a:cs typeface="Tahoma"/>
            </a:endParaRPr>
          </a:p>
          <a:p>
            <a:pPr marL="13866" marR="5546" defTabSz="998342">
              <a:lnSpc>
                <a:spcPct val="135000"/>
              </a:lnSpc>
              <a:spcBef>
                <a:spcPts val="841"/>
              </a:spcBef>
            </a:pPr>
            <a:r>
              <a:rPr sz="1638" kern="0" spc="-22" dirty="0">
                <a:solidFill>
                  <a:srgbClr val="E0E4E6"/>
                </a:solidFill>
                <a:latin typeface="Tahoma"/>
                <a:cs typeface="Tahoma"/>
              </a:rPr>
              <a:t>The</a:t>
            </a:r>
            <a:r>
              <a:rPr sz="1638" kern="0" spc="-147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638" kern="0" spc="-11" dirty="0">
                <a:solidFill>
                  <a:srgbClr val="E0E4E6"/>
                </a:solidFill>
                <a:latin typeface="Tahoma"/>
                <a:cs typeface="Tahoma"/>
              </a:rPr>
              <a:t>system</a:t>
            </a:r>
            <a:r>
              <a:rPr sz="1638" kern="0" spc="-147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638" kern="0" spc="-11" dirty="0">
                <a:solidFill>
                  <a:srgbClr val="E0E4E6"/>
                </a:solidFill>
                <a:latin typeface="Tahoma"/>
                <a:cs typeface="Tahoma"/>
              </a:rPr>
              <a:t>demonstrated </a:t>
            </a:r>
            <a:r>
              <a:rPr sz="1638" kern="0" dirty="0">
                <a:solidFill>
                  <a:srgbClr val="E0E4E6"/>
                </a:solidFill>
                <a:latin typeface="Tahoma"/>
                <a:cs typeface="Tahoma"/>
              </a:rPr>
              <a:t>accurate</a:t>
            </a:r>
            <a:r>
              <a:rPr sz="1638" kern="0" spc="-44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638" kern="0" dirty="0">
                <a:solidFill>
                  <a:srgbClr val="E0E4E6"/>
                </a:solidFill>
                <a:latin typeface="Tahoma"/>
                <a:cs typeface="Tahoma"/>
              </a:rPr>
              <a:t>gesture</a:t>
            </a:r>
            <a:r>
              <a:rPr sz="1638" kern="0" spc="-44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638" kern="0" spc="-11" dirty="0">
                <a:solidFill>
                  <a:srgbClr val="E0E4E6"/>
                </a:solidFill>
                <a:latin typeface="Tahoma"/>
                <a:cs typeface="Tahoma"/>
              </a:rPr>
              <a:t>recognition, </a:t>
            </a:r>
            <a:r>
              <a:rPr sz="1638" kern="0" dirty="0">
                <a:solidFill>
                  <a:srgbClr val="E0E4E6"/>
                </a:solidFill>
                <a:latin typeface="Tahoma"/>
                <a:cs typeface="Tahoma"/>
              </a:rPr>
              <a:t>responsive</a:t>
            </a:r>
            <a:r>
              <a:rPr sz="1638" kern="0" spc="-71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638" kern="0" spc="-11" dirty="0">
                <a:solidFill>
                  <a:srgbClr val="E0E4E6"/>
                </a:solidFill>
                <a:latin typeface="Tahoma"/>
                <a:cs typeface="Tahoma"/>
              </a:rPr>
              <a:t>volume adjustment,</a:t>
            </a:r>
            <a:r>
              <a:rPr sz="1638" kern="0" spc="-142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638" kern="0" spc="-27" dirty="0">
                <a:solidFill>
                  <a:srgbClr val="E0E4E6"/>
                </a:solidFill>
                <a:latin typeface="Tahoma"/>
                <a:cs typeface="Tahoma"/>
              </a:rPr>
              <a:t>and</a:t>
            </a:r>
            <a:r>
              <a:rPr sz="1638" kern="0" spc="-136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638" kern="0" spc="-27" dirty="0">
                <a:solidFill>
                  <a:srgbClr val="E0E4E6"/>
                </a:solidFill>
                <a:latin typeface="Tahoma"/>
                <a:cs typeface="Tahoma"/>
              </a:rPr>
              <a:t>a</a:t>
            </a:r>
            <a:r>
              <a:rPr sz="1638" kern="0" spc="-136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638" kern="0" spc="-11" dirty="0">
                <a:solidFill>
                  <a:srgbClr val="E0E4E6"/>
                </a:solidFill>
                <a:latin typeface="Tahoma"/>
                <a:cs typeface="Tahoma"/>
              </a:rPr>
              <a:t>stable, </a:t>
            </a:r>
            <a:r>
              <a:rPr sz="1638" kern="0" dirty="0">
                <a:solidFill>
                  <a:srgbClr val="E0E4E6"/>
                </a:solidFill>
                <a:latin typeface="Tahoma"/>
                <a:cs typeface="Tahoma"/>
              </a:rPr>
              <a:t>hands-free</a:t>
            </a:r>
            <a:r>
              <a:rPr sz="1638" kern="0" spc="-38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638" kern="0" spc="-11" dirty="0">
                <a:solidFill>
                  <a:srgbClr val="E0E4E6"/>
                </a:solidFill>
                <a:latin typeface="Tahoma"/>
                <a:cs typeface="Tahoma"/>
              </a:rPr>
              <a:t>interaction environment.</a:t>
            </a:r>
            <a:endParaRPr sz="1638" kern="0" dirty="0">
              <a:solidFill>
                <a:sysClr val="windowText" lastClr="000000"/>
              </a:solidFill>
              <a:latin typeface="Tahoma"/>
              <a:cs typeface="Tahoma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9322335" y="1580748"/>
            <a:ext cx="478384" cy="478384"/>
            <a:chOff x="7553325" y="1447799"/>
            <a:chExt cx="438150" cy="438150"/>
          </a:xfrm>
        </p:grpSpPr>
        <p:sp>
          <p:nvSpPr>
            <p:cNvPr id="12" name="object 12"/>
            <p:cNvSpPr/>
            <p:nvPr/>
          </p:nvSpPr>
          <p:spPr>
            <a:xfrm>
              <a:off x="7562850" y="1457324"/>
              <a:ext cx="419100" cy="419100"/>
            </a:xfrm>
            <a:custGeom>
              <a:avLst/>
              <a:gdLst/>
              <a:ahLst/>
              <a:cxnLst/>
              <a:rect l="l" t="t" r="r" b="b"/>
              <a:pathLst>
                <a:path w="419100" h="419100">
                  <a:moveTo>
                    <a:pt x="216408" y="0"/>
                  </a:moveTo>
                  <a:lnTo>
                    <a:pt x="202692" y="0"/>
                  </a:lnTo>
                  <a:lnTo>
                    <a:pt x="195846" y="330"/>
                  </a:lnTo>
                  <a:lnTo>
                    <a:pt x="155282" y="7035"/>
                  </a:lnTo>
                  <a:lnTo>
                    <a:pt x="116814" y="21513"/>
                  </a:lnTo>
                  <a:lnTo>
                    <a:pt x="81915" y="43205"/>
                  </a:lnTo>
                  <a:lnTo>
                    <a:pt x="51917" y="71310"/>
                  </a:lnTo>
                  <a:lnTo>
                    <a:pt x="27978" y="104711"/>
                  </a:lnTo>
                  <a:lnTo>
                    <a:pt x="11010" y="142151"/>
                  </a:lnTo>
                  <a:lnTo>
                    <a:pt x="1676" y="182181"/>
                  </a:lnTo>
                  <a:lnTo>
                    <a:pt x="0" y="202692"/>
                  </a:lnTo>
                  <a:lnTo>
                    <a:pt x="0" y="216408"/>
                  </a:lnTo>
                  <a:lnTo>
                    <a:pt x="5359" y="257162"/>
                  </a:lnTo>
                  <a:lnTo>
                    <a:pt x="18580" y="296075"/>
                  </a:lnTo>
                  <a:lnTo>
                    <a:pt x="39128" y="331673"/>
                  </a:lnTo>
                  <a:lnTo>
                    <a:pt x="66230" y="362572"/>
                  </a:lnTo>
                  <a:lnTo>
                    <a:pt x="98831" y="387591"/>
                  </a:lnTo>
                  <a:lnTo>
                    <a:pt x="135699" y="405777"/>
                  </a:lnTo>
                  <a:lnTo>
                    <a:pt x="175399" y="416407"/>
                  </a:lnTo>
                  <a:lnTo>
                    <a:pt x="202692" y="419100"/>
                  </a:lnTo>
                  <a:lnTo>
                    <a:pt x="216408" y="419100"/>
                  </a:lnTo>
                  <a:lnTo>
                    <a:pt x="257162" y="413727"/>
                  </a:lnTo>
                  <a:lnTo>
                    <a:pt x="296075" y="400519"/>
                  </a:lnTo>
                  <a:lnTo>
                    <a:pt x="331673" y="379971"/>
                  </a:lnTo>
                  <a:lnTo>
                    <a:pt x="362572" y="352869"/>
                  </a:lnTo>
                  <a:lnTo>
                    <a:pt x="387604" y="320268"/>
                  </a:lnTo>
                  <a:lnTo>
                    <a:pt x="405777" y="283400"/>
                  </a:lnTo>
                  <a:lnTo>
                    <a:pt x="416407" y="243700"/>
                  </a:lnTo>
                  <a:lnTo>
                    <a:pt x="419100" y="216408"/>
                  </a:lnTo>
                  <a:lnTo>
                    <a:pt x="419100" y="209550"/>
                  </a:lnTo>
                  <a:lnTo>
                    <a:pt x="419100" y="202692"/>
                  </a:lnTo>
                  <a:lnTo>
                    <a:pt x="413727" y="161937"/>
                  </a:lnTo>
                  <a:lnTo>
                    <a:pt x="400519" y="123012"/>
                  </a:lnTo>
                  <a:lnTo>
                    <a:pt x="379971" y="87426"/>
                  </a:lnTo>
                  <a:lnTo>
                    <a:pt x="352869" y="56527"/>
                  </a:lnTo>
                  <a:lnTo>
                    <a:pt x="320268" y="31508"/>
                  </a:lnTo>
                  <a:lnTo>
                    <a:pt x="283400" y="13322"/>
                  </a:lnTo>
                  <a:lnTo>
                    <a:pt x="243700" y="2679"/>
                  </a:lnTo>
                  <a:lnTo>
                    <a:pt x="223253" y="330"/>
                  </a:lnTo>
                  <a:lnTo>
                    <a:pt x="216408" y="0"/>
                  </a:lnTo>
                  <a:close/>
                </a:path>
              </a:pathLst>
            </a:custGeom>
            <a:solidFill>
              <a:srgbClr val="09081B"/>
            </a:solidFill>
          </p:spPr>
          <p:txBody>
            <a:bodyPr wrap="square" lIns="0" tIns="0" rIns="0" bIns="0" rtlCol="0"/>
            <a:lstStyle/>
            <a:p>
              <a:pPr defTabSz="998342"/>
              <a:endParaRPr sz="196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7562850" y="1457324"/>
              <a:ext cx="419100" cy="419100"/>
            </a:xfrm>
            <a:custGeom>
              <a:avLst/>
              <a:gdLst/>
              <a:ahLst/>
              <a:cxnLst/>
              <a:rect l="l" t="t" r="r" b="b"/>
              <a:pathLst>
                <a:path w="419100" h="419100">
                  <a:moveTo>
                    <a:pt x="419100" y="209550"/>
                  </a:moveTo>
                  <a:lnTo>
                    <a:pt x="419100" y="216408"/>
                  </a:lnTo>
                  <a:lnTo>
                    <a:pt x="418757" y="223253"/>
                  </a:lnTo>
                  <a:lnTo>
                    <a:pt x="412064" y="263804"/>
                  </a:lnTo>
                  <a:lnTo>
                    <a:pt x="403148" y="289737"/>
                  </a:lnTo>
                  <a:lnTo>
                    <a:pt x="400519" y="296075"/>
                  </a:lnTo>
                  <a:lnTo>
                    <a:pt x="383781" y="325970"/>
                  </a:lnTo>
                  <a:lnTo>
                    <a:pt x="379971" y="331673"/>
                  </a:lnTo>
                  <a:lnTo>
                    <a:pt x="375894" y="337185"/>
                  </a:lnTo>
                  <a:lnTo>
                    <a:pt x="371538" y="342480"/>
                  </a:lnTo>
                  <a:lnTo>
                    <a:pt x="367182" y="347789"/>
                  </a:lnTo>
                  <a:lnTo>
                    <a:pt x="342493" y="371525"/>
                  </a:lnTo>
                  <a:lnTo>
                    <a:pt x="337185" y="375881"/>
                  </a:lnTo>
                  <a:lnTo>
                    <a:pt x="302272" y="397586"/>
                  </a:lnTo>
                  <a:lnTo>
                    <a:pt x="289737" y="403148"/>
                  </a:lnTo>
                  <a:lnTo>
                    <a:pt x="283400" y="405777"/>
                  </a:lnTo>
                  <a:lnTo>
                    <a:pt x="243700" y="416407"/>
                  </a:lnTo>
                  <a:lnTo>
                    <a:pt x="230085" y="418084"/>
                  </a:lnTo>
                  <a:lnTo>
                    <a:pt x="223253" y="418769"/>
                  </a:lnTo>
                  <a:lnTo>
                    <a:pt x="216408" y="419100"/>
                  </a:lnTo>
                  <a:lnTo>
                    <a:pt x="209550" y="419100"/>
                  </a:lnTo>
                  <a:lnTo>
                    <a:pt x="202692" y="419100"/>
                  </a:lnTo>
                  <a:lnTo>
                    <a:pt x="195846" y="418769"/>
                  </a:lnTo>
                  <a:lnTo>
                    <a:pt x="189014" y="418084"/>
                  </a:lnTo>
                  <a:lnTo>
                    <a:pt x="182181" y="417423"/>
                  </a:lnTo>
                  <a:lnTo>
                    <a:pt x="142151" y="408089"/>
                  </a:lnTo>
                  <a:lnTo>
                    <a:pt x="129362" y="403148"/>
                  </a:lnTo>
                  <a:lnTo>
                    <a:pt x="123012" y="400519"/>
                  </a:lnTo>
                  <a:lnTo>
                    <a:pt x="87426" y="379971"/>
                  </a:lnTo>
                  <a:lnTo>
                    <a:pt x="76606" y="371525"/>
                  </a:lnTo>
                  <a:lnTo>
                    <a:pt x="71310" y="367182"/>
                  </a:lnTo>
                  <a:lnTo>
                    <a:pt x="47561" y="342480"/>
                  </a:lnTo>
                  <a:lnTo>
                    <a:pt x="43205" y="337185"/>
                  </a:lnTo>
                  <a:lnTo>
                    <a:pt x="39128" y="331673"/>
                  </a:lnTo>
                  <a:lnTo>
                    <a:pt x="35318" y="325970"/>
                  </a:lnTo>
                  <a:lnTo>
                    <a:pt x="31496" y="320268"/>
                  </a:lnTo>
                  <a:lnTo>
                    <a:pt x="15951" y="289737"/>
                  </a:lnTo>
                  <a:lnTo>
                    <a:pt x="13322" y="283400"/>
                  </a:lnTo>
                  <a:lnTo>
                    <a:pt x="11010" y="276948"/>
                  </a:lnTo>
                  <a:lnTo>
                    <a:pt x="9029" y="270383"/>
                  </a:lnTo>
                  <a:lnTo>
                    <a:pt x="7035" y="263804"/>
                  </a:lnTo>
                  <a:lnTo>
                    <a:pt x="5359" y="257162"/>
                  </a:lnTo>
                  <a:lnTo>
                    <a:pt x="4025" y="250431"/>
                  </a:lnTo>
                  <a:lnTo>
                    <a:pt x="2692" y="243700"/>
                  </a:lnTo>
                  <a:lnTo>
                    <a:pt x="1676" y="236918"/>
                  </a:lnTo>
                  <a:lnTo>
                    <a:pt x="1003" y="230085"/>
                  </a:lnTo>
                  <a:lnTo>
                    <a:pt x="342" y="223253"/>
                  </a:lnTo>
                  <a:lnTo>
                    <a:pt x="0" y="216408"/>
                  </a:lnTo>
                  <a:lnTo>
                    <a:pt x="0" y="209550"/>
                  </a:lnTo>
                  <a:lnTo>
                    <a:pt x="0" y="202692"/>
                  </a:lnTo>
                  <a:lnTo>
                    <a:pt x="4025" y="168668"/>
                  </a:lnTo>
                  <a:lnTo>
                    <a:pt x="5359" y="161937"/>
                  </a:lnTo>
                  <a:lnTo>
                    <a:pt x="7035" y="155282"/>
                  </a:lnTo>
                  <a:lnTo>
                    <a:pt x="9029" y="148717"/>
                  </a:lnTo>
                  <a:lnTo>
                    <a:pt x="11010" y="142151"/>
                  </a:lnTo>
                  <a:lnTo>
                    <a:pt x="13322" y="135699"/>
                  </a:lnTo>
                  <a:lnTo>
                    <a:pt x="15951" y="129362"/>
                  </a:lnTo>
                  <a:lnTo>
                    <a:pt x="18580" y="123012"/>
                  </a:lnTo>
                  <a:lnTo>
                    <a:pt x="35318" y="93129"/>
                  </a:lnTo>
                  <a:lnTo>
                    <a:pt x="39128" y="87426"/>
                  </a:lnTo>
                  <a:lnTo>
                    <a:pt x="43205" y="81915"/>
                  </a:lnTo>
                  <a:lnTo>
                    <a:pt x="47561" y="76619"/>
                  </a:lnTo>
                  <a:lnTo>
                    <a:pt x="51917" y="71310"/>
                  </a:lnTo>
                  <a:lnTo>
                    <a:pt x="56527" y="66230"/>
                  </a:lnTo>
                  <a:lnTo>
                    <a:pt x="61379" y="61379"/>
                  </a:lnTo>
                  <a:lnTo>
                    <a:pt x="66230" y="56527"/>
                  </a:lnTo>
                  <a:lnTo>
                    <a:pt x="98831" y="31508"/>
                  </a:lnTo>
                  <a:lnTo>
                    <a:pt x="129362" y="15951"/>
                  </a:lnTo>
                  <a:lnTo>
                    <a:pt x="135699" y="13322"/>
                  </a:lnTo>
                  <a:lnTo>
                    <a:pt x="168668" y="4025"/>
                  </a:lnTo>
                  <a:lnTo>
                    <a:pt x="175399" y="2679"/>
                  </a:lnTo>
                  <a:lnTo>
                    <a:pt x="182181" y="1689"/>
                  </a:lnTo>
                  <a:lnTo>
                    <a:pt x="189014" y="1003"/>
                  </a:lnTo>
                  <a:lnTo>
                    <a:pt x="195846" y="330"/>
                  </a:lnTo>
                  <a:lnTo>
                    <a:pt x="202692" y="0"/>
                  </a:lnTo>
                  <a:lnTo>
                    <a:pt x="209550" y="0"/>
                  </a:lnTo>
                  <a:lnTo>
                    <a:pt x="216408" y="0"/>
                  </a:lnTo>
                  <a:lnTo>
                    <a:pt x="250431" y="4025"/>
                  </a:lnTo>
                  <a:lnTo>
                    <a:pt x="257162" y="5359"/>
                  </a:lnTo>
                  <a:lnTo>
                    <a:pt x="289737" y="15951"/>
                  </a:lnTo>
                  <a:lnTo>
                    <a:pt x="296075" y="18580"/>
                  </a:lnTo>
                  <a:lnTo>
                    <a:pt x="331673" y="39128"/>
                  </a:lnTo>
                  <a:lnTo>
                    <a:pt x="357720" y="61379"/>
                  </a:lnTo>
                  <a:lnTo>
                    <a:pt x="362572" y="66230"/>
                  </a:lnTo>
                  <a:lnTo>
                    <a:pt x="383781" y="93129"/>
                  </a:lnTo>
                  <a:lnTo>
                    <a:pt x="387604" y="98831"/>
                  </a:lnTo>
                  <a:lnTo>
                    <a:pt x="403148" y="129362"/>
                  </a:lnTo>
                  <a:lnTo>
                    <a:pt x="405777" y="135699"/>
                  </a:lnTo>
                  <a:lnTo>
                    <a:pt x="408076" y="142151"/>
                  </a:lnTo>
                  <a:lnTo>
                    <a:pt x="410070" y="148717"/>
                  </a:lnTo>
                  <a:lnTo>
                    <a:pt x="412064" y="155282"/>
                  </a:lnTo>
                  <a:lnTo>
                    <a:pt x="418757" y="195834"/>
                  </a:lnTo>
                  <a:lnTo>
                    <a:pt x="419100" y="202692"/>
                  </a:lnTo>
                  <a:lnTo>
                    <a:pt x="419100" y="209550"/>
                  </a:lnTo>
                  <a:close/>
                </a:path>
              </a:pathLst>
            </a:custGeom>
            <a:ln w="19050">
              <a:solidFill>
                <a:srgbClr val="37A6E7"/>
              </a:solidFill>
            </a:ln>
          </p:spPr>
          <p:txBody>
            <a:bodyPr wrap="square" lIns="0" tIns="0" rIns="0" bIns="0" rtlCol="0"/>
            <a:lstStyle/>
            <a:p>
              <a:pPr defTabSz="998342"/>
              <a:endParaRPr sz="1965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9995498" y="1598081"/>
            <a:ext cx="2801669" cy="2115769"/>
          </a:xfrm>
          <a:prstGeom prst="rect">
            <a:avLst/>
          </a:prstGeom>
        </p:spPr>
        <p:txBody>
          <a:bodyPr vert="horz" wrap="square" lIns="0" tIns="17333" rIns="0" bIns="0" rtlCol="0">
            <a:spAutoFit/>
          </a:bodyPr>
          <a:lstStyle/>
          <a:p>
            <a:pPr marL="13866" defTabSz="998342">
              <a:spcBef>
                <a:spcPts val="136"/>
              </a:spcBef>
            </a:pPr>
            <a:r>
              <a:rPr sz="2184" b="1" kern="0" spc="-11" dirty="0">
                <a:solidFill>
                  <a:srgbClr val="E0E4E6"/>
                </a:solidFill>
                <a:latin typeface="Tahoma"/>
                <a:cs typeface="Tahoma"/>
              </a:rPr>
              <a:t>Impact</a:t>
            </a:r>
            <a:endParaRPr sz="2184" kern="0" dirty="0">
              <a:solidFill>
                <a:sysClr val="windowText" lastClr="000000"/>
              </a:solidFill>
              <a:latin typeface="Tahoma"/>
              <a:cs typeface="Tahoma"/>
            </a:endParaRPr>
          </a:p>
          <a:p>
            <a:pPr marL="13866" marR="5546" defTabSz="998342">
              <a:lnSpc>
                <a:spcPct val="135400"/>
              </a:lnSpc>
              <a:spcBef>
                <a:spcPts val="830"/>
              </a:spcBef>
            </a:pPr>
            <a:r>
              <a:rPr sz="1638" kern="0" spc="-22" dirty="0">
                <a:solidFill>
                  <a:srgbClr val="E0E4E6"/>
                </a:solidFill>
                <a:latin typeface="Tahoma"/>
                <a:cs typeface="Tahoma"/>
              </a:rPr>
              <a:t>The</a:t>
            </a:r>
            <a:r>
              <a:rPr sz="1638" kern="0" spc="-120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638" kern="0" dirty="0">
                <a:solidFill>
                  <a:srgbClr val="E0E4E6"/>
                </a:solidFill>
                <a:latin typeface="Tahoma"/>
                <a:cs typeface="Tahoma"/>
              </a:rPr>
              <a:t>project</a:t>
            </a:r>
            <a:r>
              <a:rPr sz="1638" kern="0" spc="-115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638" kern="0" dirty="0">
                <a:solidFill>
                  <a:srgbClr val="E0E4E6"/>
                </a:solidFill>
                <a:latin typeface="Tahoma"/>
                <a:cs typeface="Tahoma"/>
              </a:rPr>
              <a:t>delivers</a:t>
            </a:r>
            <a:r>
              <a:rPr sz="1638" kern="0" spc="-115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638" kern="0" spc="-27" dirty="0">
                <a:solidFill>
                  <a:srgbClr val="E0E4E6"/>
                </a:solidFill>
                <a:latin typeface="Tahoma"/>
                <a:cs typeface="Tahoma"/>
              </a:rPr>
              <a:t>a</a:t>
            </a:r>
            <a:r>
              <a:rPr sz="1638" kern="0" spc="-120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638" kern="0" spc="-11" dirty="0">
                <a:solidFill>
                  <a:srgbClr val="E0E4E6"/>
                </a:solidFill>
                <a:latin typeface="Tahoma"/>
                <a:cs typeface="Tahoma"/>
              </a:rPr>
              <a:t>working </a:t>
            </a:r>
            <a:r>
              <a:rPr sz="1638" kern="0" dirty="0">
                <a:solidFill>
                  <a:srgbClr val="E0E4E6"/>
                </a:solidFill>
                <a:latin typeface="Tahoma"/>
                <a:cs typeface="Tahoma"/>
              </a:rPr>
              <a:t>proof-of-concept</a:t>
            </a:r>
            <a:r>
              <a:rPr sz="1638" kern="0" spc="82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638" kern="0" dirty="0">
                <a:solidFill>
                  <a:srgbClr val="E0E4E6"/>
                </a:solidFill>
                <a:latin typeface="Tahoma"/>
                <a:cs typeface="Tahoma"/>
              </a:rPr>
              <a:t>suitable</a:t>
            </a:r>
            <a:r>
              <a:rPr sz="1638" kern="0" spc="82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638" kern="0" spc="-27" dirty="0">
                <a:solidFill>
                  <a:srgbClr val="E0E4E6"/>
                </a:solidFill>
                <a:latin typeface="Tahoma"/>
                <a:cs typeface="Tahoma"/>
              </a:rPr>
              <a:t>for </a:t>
            </a:r>
            <a:r>
              <a:rPr sz="1638" kern="0" spc="11" dirty="0">
                <a:solidFill>
                  <a:srgbClr val="E0E4E6"/>
                </a:solidFill>
                <a:latin typeface="Tahoma"/>
                <a:cs typeface="Tahoma"/>
              </a:rPr>
              <a:t>accessibility</a:t>
            </a:r>
            <a:r>
              <a:rPr sz="1638" kern="0" spc="44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638" kern="0" spc="11" dirty="0">
                <a:solidFill>
                  <a:srgbClr val="E0E4E6"/>
                </a:solidFill>
                <a:latin typeface="Tahoma"/>
                <a:cs typeface="Tahoma"/>
              </a:rPr>
              <a:t>applications</a:t>
            </a:r>
            <a:r>
              <a:rPr sz="1638" kern="0" spc="44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638" kern="0" spc="-27" dirty="0">
                <a:solidFill>
                  <a:srgbClr val="E0E4E6"/>
                </a:solidFill>
                <a:latin typeface="Tahoma"/>
                <a:cs typeface="Tahoma"/>
              </a:rPr>
              <a:t>and </a:t>
            </a:r>
            <a:r>
              <a:rPr sz="1638" kern="0" dirty="0">
                <a:solidFill>
                  <a:srgbClr val="E0E4E6"/>
                </a:solidFill>
                <a:latin typeface="Tahoma"/>
                <a:cs typeface="Tahoma"/>
              </a:rPr>
              <a:t>integration</a:t>
            </a:r>
            <a:r>
              <a:rPr sz="1638" kern="0" spc="-109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638" kern="0" dirty="0">
                <a:solidFill>
                  <a:srgbClr val="E0E4E6"/>
                </a:solidFill>
                <a:latin typeface="Tahoma"/>
                <a:cs typeface="Tahoma"/>
              </a:rPr>
              <a:t>into</a:t>
            </a:r>
            <a:r>
              <a:rPr sz="1638" kern="0" spc="-109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638" kern="0" dirty="0">
                <a:solidFill>
                  <a:srgbClr val="E0E4E6"/>
                </a:solidFill>
                <a:latin typeface="Tahoma"/>
                <a:cs typeface="Tahoma"/>
              </a:rPr>
              <a:t>smart</a:t>
            </a:r>
            <a:r>
              <a:rPr sz="1638" kern="0" spc="-109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638" kern="0" spc="-11" dirty="0">
                <a:solidFill>
                  <a:srgbClr val="E0E4E6"/>
                </a:solidFill>
                <a:latin typeface="Tahoma"/>
                <a:cs typeface="Tahoma"/>
              </a:rPr>
              <a:t>home</a:t>
            </a:r>
            <a:r>
              <a:rPr sz="1638" kern="0" spc="-109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638" kern="0" spc="-27" dirty="0">
                <a:solidFill>
                  <a:srgbClr val="E0E4E6"/>
                </a:solidFill>
                <a:latin typeface="Tahoma"/>
                <a:cs typeface="Tahoma"/>
              </a:rPr>
              <a:t>or </a:t>
            </a:r>
            <a:r>
              <a:rPr sz="1638" kern="0" dirty="0">
                <a:solidFill>
                  <a:srgbClr val="E0E4E6"/>
                </a:solidFill>
                <a:latin typeface="Tahoma"/>
                <a:cs typeface="Tahoma"/>
              </a:rPr>
              <a:t>vehicular</a:t>
            </a:r>
            <a:r>
              <a:rPr sz="1638" kern="0" spc="-71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638" kern="0" dirty="0">
                <a:solidFill>
                  <a:srgbClr val="E0E4E6"/>
                </a:solidFill>
                <a:latin typeface="Tahoma"/>
                <a:cs typeface="Tahoma"/>
              </a:rPr>
              <a:t>control</a:t>
            </a:r>
            <a:r>
              <a:rPr sz="1638" kern="0" spc="-71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638" kern="0" spc="-11" dirty="0">
                <a:solidFill>
                  <a:srgbClr val="E0E4E6"/>
                </a:solidFill>
                <a:latin typeface="Tahoma"/>
                <a:cs typeface="Tahoma"/>
              </a:rPr>
              <a:t>systems.</a:t>
            </a:r>
            <a:endParaRPr sz="1638" kern="0" dirty="0">
              <a:solidFill>
                <a:sysClr val="windowText" lastClr="000000"/>
              </a:solidFill>
              <a:latin typeface="Tahoma"/>
              <a:cs typeface="Tahom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798613" y="4769979"/>
            <a:ext cx="3874220" cy="467652"/>
          </a:xfrm>
          <a:prstGeom prst="rect">
            <a:avLst/>
          </a:prstGeom>
        </p:spPr>
        <p:txBody>
          <a:bodyPr vert="horz" wrap="square" lIns="0" tIns="13866" rIns="0" bIns="0" rtlCol="0">
            <a:spAutoFit/>
          </a:bodyPr>
          <a:lstStyle/>
          <a:p>
            <a:pPr marL="13866" defTabSz="998342">
              <a:spcBef>
                <a:spcPts val="109"/>
              </a:spcBef>
            </a:pPr>
            <a:r>
              <a:rPr sz="2948" b="1" kern="0" spc="-142" dirty="0">
                <a:solidFill>
                  <a:srgbClr val="F0FCFF"/>
                </a:solidFill>
                <a:latin typeface="Tahoma"/>
                <a:cs typeface="Tahoma"/>
              </a:rPr>
              <a:t>Future</a:t>
            </a:r>
            <a:r>
              <a:rPr sz="2948" b="1" kern="0" spc="-322" dirty="0">
                <a:solidFill>
                  <a:srgbClr val="F0FCFF"/>
                </a:solidFill>
                <a:latin typeface="Tahoma"/>
                <a:cs typeface="Tahoma"/>
              </a:rPr>
              <a:t> </a:t>
            </a:r>
            <a:r>
              <a:rPr sz="2948" b="1" kern="0" spc="-76" dirty="0">
                <a:solidFill>
                  <a:srgbClr val="F0FCFF"/>
                </a:solidFill>
                <a:latin typeface="Tahoma"/>
                <a:cs typeface="Tahoma"/>
              </a:rPr>
              <a:t>Enhancements</a:t>
            </a:r>
            <a:endParaRPr sz="2948" kern="0" dirty="0">
              <a:solidFill>
                <a:sysClr val="windowText" lastClr="000000"/>
              </a:solidFill>
              <a:latin typeface="Tahoma"/>
              <a:cs typeface="Tahoma"/>
            </a:endParaRPr>
          </a:p>
        </p:txBody>
      </p:sp>
      <p:pic>
        <p:nvPicPr>
          <p:cNvPr id="16" name="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13779" y="5574219"/>
            <a:ext cx="3525486" cy="634379"/>
          </a:xfrm>
          <a:prstGeom prst="rect">
            <a:avLst/>
          </a:prstGeom>
        </p:spPr>
      </p:pic>
      <p:sp>
        <p:nvSpPr>
          <p:cNvPr id="17" name="object 17"/>
          <p:cNvSpPr txBox="1"/>
          <p:nvPr/>
        </p:nvSpPr>
        <p:spPr>
          <a:xfrm>
            <a:off x="2009206" y="6361646"/>
            <a:ext cx="2499386" cy="643089"/>
          </a:xfrm>
          <a:prstGeom prst="rect">
            <a:avLst/>
          </a:prstGeom>
        </p:spPr>
        <p:txBody>
          <a:bodyPr vert="horz" wrap="square" lIns="0" tIns="13173" rIns="0" bIns="0" rtlCol="0">
            <a:spAutoFit/>
          </a:bodyPr>
          <a:lstStyle/>
          <a:p>
            <a:pPr marL="13866" marR="5546" defTabSz="998342">
              <a:lnSpc>
                <a:spcPct val="133300"/>
              </a:lnSpc>
              <a:spcBef>
                <a:spcPts val="104"/>
              </a:spcBef>
            </a:pPr>
            <a:r>
              <a:rPr sz="1638" kern="0" dirty="0">
                <a:solidFill>
                  <a:srgbClr val="E0E4E6"/>
                </a:solidFill>
                <a:latin typeface="Tahoma"/>
                <a:cs typeface="Tahoma"/>
              </a:rPr>
              <a:t>Multi-gesture</a:t>
            </a:r>
            <a:r>
              <a:rPr sz="1638" kern="0" spc="-49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638" kern="0" dirty="0">
                <a:solidFill>
                  <a:srgbClr val="E0E4E6"/>
                </a:solidFill>
                <a:latin typeface="Tahoma"/>
                <a:cs typeface="Tahoma"/>
              </a:rPr>
              <a:t>support</a:t>
            </a:r>
            <a:r>
              <a:rPr sz="1638" kern="0" spc="-55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638" kern="0" spc="-60" dirty="0">
                <a:solidFill>
                  <a:srgbClr val="E0E4E6"/>
                </a:solidFill>
                <a:latin typeface="Tahoma"/>
                <a:cs typeface="Tahoma"/>
              </a:rPr>
              <a:t>(e.g., </a:t>
            </a:r>
            <a:r>
              <a:rPr sz="1638" kern="0" dirty="0">
                <a:solidFill>
                  <a:srgbClr val="E0E4E6"/>
                </a:solidFill>
                <a:latin typeface="Tahoma"/>
                <a:cs typeface="Tahoma"/>
              </a:rPr>
              <a:t>controlling </a:t>
            </a:r>
            <a:r>
              <a:rPr sz="1638" kern="0" spc="-11" dirty="0">
                <a:solidFill>
                  <a:srgbClr val="E0E4E6"/>
                </a:solidFill>
                <a:latin typeface="Tahoma"/>
                <a:cs typeface="Tahoma"/>
              </a:rPr>
              <a:t>mute/unmute).</a:t>
            </a:r>
            <a:endParaRPr sz="1638" kern="0">
              <a:solidFill>
                <a:sysClr val="windowText" lastClr="000000"/>
              </a:solidFill>
              <a:latin typeface="Tahoma"/>
              <a:cs typeface="Tahoma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5547258" y="5574219"/>
            <a:ext cx="3535885" cy="634379"/>
            <a:chOff x="4095750" y="5105399"/>
            <a:chExt cx="3238500" cy="581025"/>
          </a:xfrm>
        </p:grpSpPr>
        <p:sp>
          <p:nvSpPr>
            <p:cNvPr id="19" name="object 19"/>
            <p:cNvSpPr/>
            <p:nvPr/>
          </p:nvSpPr>
          <p:spPr>
            <a:xfrm>
              <a:off x="4105275" y="5114924"/>
              <a:ext cx="3219450" cy="561975"/>
            </a:xfrm>
            <a:custGeom>
              <a:avLst/>
              <a:gdLst/>
              <a:ahLst/>
              <a:cxnLst/>
              <a:rect l="l" t="t" r="r" b="b"/>
              <a:pathLst>
                <a:path w="3219450" h="561975">
                  <a:moveTo>
                    <a:pt x="2938462" y="0"/>
                  </a:moveTo>
                  <a:lnTo>
                    <a:pt x="280987" y="0"/>
                  </a:lnTo>
                  <a:lnTo>
                    <a:pt x="274086" y="83"/>
                  </a:lnTo>
                  <a:lnTo>
                    <a:pt x="232951" y="4135"/>
                  </a:lnTo>
                  <a:lnTo>
                    <a:pt x="192842" y="14184"/>
                  </a:lnTo>
                  <a:lnTo>
                    <a:pt x="154650" y="30003"/>
                  </a:lnTo>
                  <a:lnTo>
                    <a:pt x="119187" y="51256"/>
                  </a:lnTo>
                  <a:lnTo>
                    <a:pt x="87237" y="77481"/>
                  </a:lnTo>
                  <a:lnTo>
                    <a:pt x="59472" y="108114"/>
                  </a:lnTo>
                  <a:lnTo>
                    <a:pt x="36506" y="142483"/>
                  </a:lnTo>
                  <a:lnTo>
                    <a:pt x="18827" y="179859"/>
                  </a:lnTo>
                  <a:lnTo>
                    <a:pt x="6823" y="219423"/>
                  </a:lnTo>
                  <a:lnTo>
                    <a:pt x="766" y="260315"/>
                  </a:lnTo>
                  <a:lnTo>
                    <a:pt x="0" y="280987"/>
                  </a:lnTo>
                  <a:lnTo>
                    <a:pt x="85" y="287886"/>
                  </a:lnTo>
                  <a:lnTo>
                    <a:pt x="4137" y="329023"/>
                  </a:lnTo>
                  <a:lnTo>
                    <a:pt x="14184" y="369126"/>
                  </a:lnTo>
                  <a:lnTo>
                    <a:pt x="30003" y="407313"/>
                  </a:lnTo>
                  <a:lnTo>
                    <a:pt x="51258" y="442781"/>
                  </a:lnTo>
                  <a:lnTo>
                    <a:pt x="77481" y="474737"/>
                  </a:lnTo>
                  <a:lnTo>
                    <a:pt x="108114" y="502508"/>
                  </a:lnTo>
                  <a:lnTo>
                    <a:pt x="142484" y="525468"/>
                  </a:lnTo>
                  <a:lnTo>
                    <a:pt x="179864" y="543147"/>
                  </a:lnTo>
                  <a:lnTo>
                    <a:pt x="219423" y="555145"/>
                  </a:lnTo>
                  <a:lnTo>
                    <a:pt x="260313" y="561219"/>
                  </a:lnTo>
                  <a:lnTo>
                    <a:pt x="280987" y="561975"/>
                  </a:lnTo>
                  <a:lnTo>
                    <a:pt x="2938462" y="561975"/>
                  </a:lnTo>
                  <a:lnTo>
                    <a:pt x="2979689" y="558931"/>
                  </a:lnTo>
                  <a:lnTo>
                    <a:pt x="3020034" y="549871"/>
                  </a:lnTo>
                  <a:lnTo>
                    <a:pt x="3058601" y="534993"/>
                  </a:lnTo>
                  <a:lnTo>
                    <a:pt x="3094570" y="514616"/>
                  </a:lnTo>
                  <a:lnTo>
                    <a:pt x="3127160" y="489184"/>
                  </a:lnTo>
                  <a:lnTo>
                    <a:pt x="3155670" y="459244"/>
                  </a:lnTo>
                  <a:lnTo>
                    <a:pt x="3179475" y="425446"/>
                  </a:lnTo>
                  <a:lnTo>
                    <a:pt x="3198063" y="388518"/>
                  </a:lnTo>
                  <a:lnTo>
                    <a:pt x="3211028" y="349259"/>
                  </a:lnTo>
                  <a:lnTo>
                    <a:pt x="3218091" y="308533"/>
                  </a:lnTo>
                  <a:lnTo>
                    <a:pt x="3219450" y="280987"/>
                  </a:lnTo>
                  <a:lnTo>
                    <a:pt x="3219364" y="274091"/>
                  </a:lnTo>
                  <a:lnTo>
                    <a:pt x="3215312" y="232951"/>
                  </a:lnTo>
                  <a:lnTo>
                    <a:pt x="3205265" y="192841"/>
                  </a:lnTo>
                  <a:lnTo>
                    <a:pt x="3189449" y="154654"/>
                  </a:lnTo>
                  <a:lnTo>
                    <a:pt x="3168193" y="119187"/>
                  </a:lnTo>
                  <a:lnTo>
                    <a:pt x="3141968" y="87237"/>
                  </a:lnTo>
                  <a:lnTo>
                    <a:pt x="3111335" y="59466"/>
                  </a:lnTo>
                  <a:lnTo>
                    <a:pt x="3076965" y="36506"/>
                  </a:lnTo>
                  <a:lnTo>
                    <a:pt x="3039585" y="18826"/>
                  </a:lnTo>
                  <a:lnTo>
                    <a:pt x="3000026" y="6829"/>
                  </a:lnTo>
                  <a:lnTo>
                    <a:pt x="2959136" y="755"/>
                  </a:lnTo>
                  <a:lnTo>
                    <a:pt x="2938462" y="0"/>
                  </a:lnTo>
                  <a:close/>
                </a:path>
              </a:pathLst>
            </a:custGeom>
            <a:solidFill>
              <a:srgbClr val="09081B"/>
            </a:solidFill>
          </p:spPr>
          <p:txBody>
            <a:bodyPr wrap="square" lIns="0" tIns="0" rIns="0" bIns="0" rtlCol="0"/>
            <a:lstStyle/>
            <a:p>
              <a:pPr defTabSz="998342"/>
              <a:endParaRPr sz="196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0" name="object 20"/>
            <p:cNvSpPr/>
            <p:nvPr/>
          </p:nvSpPr>
          <p:spPr>
            <a:xfrm>
              <a:off x="4105275" y="5114924"/>
              <a:ext cx="3219450" cy="561975"/>
            </a:xfrm>
            <a:custGeom>
              <a:avLst/>
              <a:gdLst/>
              <a:ahLst/>
              <a:cxnLst/>
              <a:rect l="l" t="t" r="r" b="b"/>
              <a:pathLst>
                <a:path w="3219450" h="561975">
                  <a:moveTo>
                    <a:pt x="0" y="280987"/>
                  </a:moveTo>
                  <a:lnTo>
                    <a:pt x="3044" y="239755"/>
                  </a:lnTo>
                  <a:lnTo>
                    <a:pt x="12103" y="199415"/>
                  </a:lnTo>
                  <a:lnTo>
                    <a:pt x="26976" y="160848"/>
                  </a:lnTo>
                  <a:lnTo>
                    <a:pt x="47358" y="124879"/>
                  </a:lnTo>
                  <a:lnTo>
                    <a:pt x="72790" y="92289"/>
                  </a:lnTo>
                  <a:lnTo>
                    <a:pt x="102730" y="63779"/>
                  </a:lnTo>
                  <a:lnTo>
                    <a:pt x="136531" y="39976"/>
                  </a:lnTo>
                  <a:lnTo>
                    <a:pt x="173456" y="21386"/>
                  </a:lnTo>
                  <a:lnTo>
                    <a:pt x="212713" y="8421"/>
                  </a:lnTo>
                  <a:lnTo>
                    <a:pt x="253441" y="1346"/>
                  </a:lnTo>
                  <a:lnTo>
                    <a:pt x="280987" y="0"/>
                  </a:lnTo>
                  <a:lnTo>
                    <a:pt x="2938462" y="0"/>
                  </a:lnTo>
                  <a:lnTo>
                    <a:pt x="2979689" y="3038"/>
                  </a:lnTo>
                  <a:lnTo>
                    <a:pt x="3020034" y="12090"/>
                  </a:lnTo>
                  <a:lnTo>
                    <a:pt x="3058601" y="26976"/>
                  </a:lnTo>
                  <a:lnTo>
                    <a:pt x="3094570" y="47358"/>
                  </a:lnTo>
                  <a:lnTo>
                    <a:pt x="3127160" y="72790"/>
                  </a:lnTo>
                  <a:lnTo>
                    <a:pt x="3155670" y="102730"/>
                  </a:lnTo>
                  <a:lnTo>
                    <a:pt x="3179475" y="136526"/>
                  </a:lnTo>
                  <a:lnTo>
                    <a:pt x="3198063" y="173456"/>
                  </a:lnTo>
                  <a:lnTo>
                    <a:pt x="3211028" y="212713"/>
                  </a:lnTo>
                  <a:lnTo>
                    <a:pt x="3218091" y="253441"/>
                  </a:lnTo>
                  <a:lnTo>
                    <a:pt x="3219450" y="280987"/>
                  </a:lnTo>
                  <a:lnTo>
                    <a:pt x="3219364" y="287886"/>
                  </a:lnTo>
                  <a:lnTo>
                    <a:pt x="3215314" y="329023"/>
                  </a:lnTo>
                  <a:lnTo>
                    <a:pt x="3205265" y="369126"/>
                  </a:lnTo>
                  <a:lnTo>
                    <a:pt x="3189451" y="407313"/>
                  </a:lnTo>
                  <a:lnTo>
                    <a:pt x="3168193" y="442781"/>
                  </a:lnTo>
                  <a:lnTo>
                    <a:pt x="3141968" y="474737"/>
                  </a:lnTo>
                  <a:lnTo>
                    <a:pt x="3111335" y="502508"/>
                  </a:lnTo>
                  <a:lnTo>
                    <a:pt x="3076965" y="525468"/>
                  </a:lnTo>
                  <a:lnTo>
                    <a:pt x="3039585" y="543147"/>
                  </a:lnTo>
                  <a:lnTo>
                    <a:pt x="3000026" y="555145"/>
                  </a:lnTo>
                  <a:lnTo>
                    <a:pt x="2959136" y="561219"/>
                  </a:lnTo>
                  <a:lnTo>
                    <a:pt x="2938462" y="561975"/>
                  </a:lnTo>
                  <a:lnTo>
                    <a:pt x="280987" y="561975"/>
                  </a:lnTo>
                  <a:lnTo>
                    <a:pt x="239755" y="558931"/>
                  </a:lnTo>
                  <a:lnTo>
                    <a:pt x="199415" y="549871"/>
                  </a:lnTo>
                  <a:lnTo>
                    <a:pt x="160848" y="534993"/>
                  </a:lnTo>
                  <a:lnTo>
                    <a:pt x="124879" y="514616"/>
                  </a:lnTo>
                  <a:lnTo>
                    <a:pt x="92289" y="489184"/>
                  </a:lnTo>
                  <a:lnTo>
                    <a:pt x="63779" y="459244"/>
                  </a:lnTo>
                  <a:lnTo>
                    <a:pt x="39976" y="425446"/>
                  </a:lnTo>
                  <a:lnTo>
                    <a:pt x="21386" y="388518"/>
                  </a:lnTo>
                  <a:lnTo>
                    <a:pt x="8416" y="349259"/>
                  </a:lnTo>
                  <a:lnTo>
                    <a:pt x="1358" y="308533"/>
                  </a:lnTo>
                  <a:lnTo>
                    <a:pt x="0" y="280987"/>
                  </a:lnTo>
                  <a:close/>
                </a:path>
              </a:pathLst>
            </a:custGeom>
            <a:ln w="19050">
              <a:solidFill>
                <a:srgbClr val="29DDDA"/>
              </a:solidFill>
            </a:ln>
          </p:spPr>
          <p:txBody>
            <a:bodyPr wrap="square" lIns="0" tIns="0" rIns="0" bIns="0" rtlCol="0"/>
            <a:lstStyle/>
            <a:p>
              <a:pPr defTabSz="998342"/>
              <a:endParaRPr sz="1965" kern="0">
                <a:solidFill>
                  <a:sysClr val="windowText" lastClr="000000"/>
                </a:solidFill>
              </a:endParaRPr>
            </a:p>
          </p:txBody>
        </p:sp>
        <p:pic>
          <p:nvPicPr>
            <p:cNvPr id="21" name="object 2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566517" y="5248274"/>
              <a:ext cx="300545" cy="289318"/>
            </a:xfrm>
            <a:prstGeom prst="rect">
              <a:avLst/>
            </a:prstGeom>
          </p:spPr>
        </p:pic>
      </p:grpSp>
      <p:sp>
        <p:nvSpPr>
          <p:cNvPr id="22" name="object 22"/>
          <p:cNvSpPr txBox="1"/>
          <p:nvPr/>
        </p:nvSpPr>
        <p:spPr>
          <a:xfrm>
            <a:off x="5747887" y="6361646"/>
            <a:ext cx="2935478" cy="643089"/>
          </a:xfrm>
          <a:prstGeom prst="rect">
            <a:avLst/>
          </a:prstGeom>
        </p:spPr>
        <p:txBody>
          <a:bodyPr vert="horz" wrap="square" lIns="0" tIns="13173" rIns="0" bIns="0" rtlCol="0">
            <a:spAutoFit/>
          </a:bodyPr>
          <a:lstStyle/>
          <a:p>
            <a:pPr marL="13866" marR="5546" defTabSz="998342">
              <a:lnSpc>
                <a:spcPct val="133300"/>
              </a:lnSpc>
              <a:spcBef>
                <a:spcPts val="104"/>
              </a:spcBef>
            </a:pPr>
            <a:r>
              <a:rPr sz="1638" kern="0" spc="-22" dirty="0">
                <a:solidFill>
                  <a:srgbClr val="E0E4E6"/>
                </a:solidFill>
                <a:latin typeface="Tahoma"/>
                <a:cs typeface="Tahoma"/>
              </a:rPr>
              <a:t>Integration</a:t>
            </a:r>
            <a:r>
              <a:rPr sz="1638" kern="0" spc="-93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638" kern="0" dirty="0">
                <a:solidFill>
                  <a:srgbClr val="E0E4E6"/>
                </a:solidFill>
                <a:latin typeface="Tahoma"/>
                <a:cs typeface="Tahoma"/>
              </a:rPr>
              <a:t>with</a:t>
            </a:r>
            <a:r>
              <a:rPr sz="1638" kern="0" spc="-93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638" kern="0" spc="-11" dirty="0">
                <a:solidFill>
                  <a:srgbClr val="E0E4E6"/>
                </a:solidFill>
                <a:latin typeface="Tahoma"/>
                <a:cs typeface="Tahoma"/>
              </a:rPr>
              <a:t>screen </a:t>
            </a:r>
            <a:r>
              <a:rPr sz="1638" kern="0" dirty="0">
                <a:solidFill>
                  <a:srgbClr val="E0E4E6"/>
                </a:solidFill>
                <a:latin typeface="Tahoma"/>
                <a:cs typeface="Tahoma"/>
              </a:rPr>
              <a:t>brightness</a:t>
            </a:r>
            <a:r>
              <a:rPr sz="1638" kern="0" spc="-33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638" kern="0" dirty="0">
                <a:solidFill>
                  <a:srgbClr val="E0E4E6"/>
                </a:solidFill>
                <a:latin typeface="Tahoma"/>
                <a:cs typeface="Tahoma"/>
              </a:rPr>
              <a:t>control</a:t>
            </a:r>
            <a:r>
              <a:rPr sz="1638" kern="0" spc="-33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638" kern="0" spc="-11" dirty="0">
                <a:solidFill>
                  <a:srgbClr val="E0E4E6"/>
                </a:solidFill>
                <a:latin typeface="Tahoma"/>
                <a:cs typeface="Tahoma"/>
              </a:rPr>
              <a:t>functionality.</a:t>
            </a:r>
            <a:endParaRPr sz="1638" kern="0" dirty="0">
              <a:solidFill>
                <a:sysClr val="windowText" lastClr="000000"/>
              </a:solidFill>
              <a:latin typeface="Tahoma"/>
              <a:cs typeface="Tahoma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9291136" y="5574219"/>
            <a:ext cx="3525486" cy="634379"/>
            <a:chOff x="7524750" y="5105399"/>
            <a:chExt cx="3228975" cy="581025"/>
          </a:xfrm>
        </p:grpSpPr>
        <p:sp>
          <p:nvSpPr>
            <p:cNvPr id="24" name="object 24"/>
            <p:cNvSpPr/>
            <p:nvPr/>
          </p:nvSpPr>
          <p:spPr>
            <a:xfrm>
              <a:off x="7534275" y="5114924"/>
              <a:ext cx="3209925" cy="561975"/>
            </a:xfrm>
            <a:custGeom>
              <a:avLst/>
              <a:gdLst/>
              <a:ahLst/>
              <a:cxnLst/>
              <a:rect l="l" t="t" r="r" b="b"/>
              <a:pathLst>
                <a:path w="3209925" h="561975">
                  <a:moveTo>
                    <a:pt x="2928937" y="0"/>
                  </a:moveTo>
                  <a:lnTo>
                    <a:pt x="280987" y="0"/>
                  </a:lnTo>
                  <a:lnTo>
                    <a:pt x="274086" y="83"/>
                  </a:lnTo>
                  <a:lnTo>
                    <a:pt x="232951" y="4135"/>
                  </a:lnTo>
                  <a:lnTo>
                    <a:pt x="192842" y="14184"/>
                  </a:lnTo>
                  <a:lnTo>
                    <a:pt x="154650" y="30003"/>
                  </a:lnTo>
                  <a:lnTo>
                    <a:pt x="119187" y="51256"/>
                  </a:lnTo>
                  <a:lnTo>
                    <a:pt x="87237" y="77481"/>
                  </a:lnTo>
                  <a:lnTo>
                    <a:pt x="59472" y="108114"/>
                  </a:lnTo>
                  <a:lnTo>
                    <a:pt x="36506" y="142483"/>
                  </a:lnTo>
                  <a:lnTo>
                    <a:pt x="18827" y="179859"/>
                  </a:lnTo>
                  <a:lnTo>
                    <a:pt x="6825" y="219423"/>
                  </a:lnTo>
                  <a:lnTo>
                    <a:pt x="766" y="260315"/>
                  </a:lnTo>
                  <a:lnTo>
                    <a:pt x="0" y="280987"/>
                  </a:lnTo>
                  <a:lnTo>
                    <a:pt x="85" y="287886"/>
                  </a:lnTo>
                  <a:lnTo>
                    <a:pt x="4137" y="329023"/>
                  </a:lnTo>
                  <a:lnTo>
                    <a:pt x="14184" y="369126"/>
                  </a:lnTo>
                  <a:lnTo>
                    <a:pt x="30003" y="407313"/>
                  </a:lnTo>
                  <a:lnTo>
                    <a:pt x="51258" y="442781"/>
                  </a:lnTo>
                  <a:lnTo>
                    <a:pt x="77481" y="474737"/>
                  </a:lnTo>
                  <a:lnTo>
                    <a:pt x="108114" y="502508"/>
                  </a:lnTo>
                  <a:lnTo>
                    <a:pt x="142484" y="525468"/>
                  </a:lnTo>
                  <a:lnTo>
                    <a:pt x="179864" y="543147"/>
                  </a:lnTo>
                  <a:lnTo>
                    <a:pt x="219423" y="555145"/>
                  </a:lnTo>
                  <a:lnTo>
                    <a:pt x="260313" y="561219"/>
                  </a:lnTo>
                  <a:lnTo>
                    <a:pt x="280987" y="561975"/>
                  </a:lnTo>
                  <a:lnTo>
                    <a:pt x="2928937" y="561975"/>
                  </a:lnTo>
                  <a:lnTo>
                    <a:pt x="2970164" y="558931"/>
                  </a:lnTo>
                  <a:lnTo>
                    <a:pt x="3010509" y="549871"/>
                  </a:lnTo>
                  <a:lnTo>
                    <a:pt x="3049076" y="534993"/>
                  </a:lnTo>
                  <a:lnTo>
                    <a:pt x="3085045" y="514616"/>
                  </a:lnTo>
                  <a:lnTo>
                    <a:pt x="3117635" y="489184"/>
                  </a:lnTo>
                  <a:lnTo>
                    <a:pt x="3146145" y="459244"/>
                  </a:lnTo>
                  <a:lnTo>
                    <a:pt x="3169950" y="425446"/>
                  </a:lnTo>
                  <a:lnTo>
                    <a:pt x="3188538" y="388518"/>
                  </a:lnTo>
                  <a:lnTo>
                    <a:pt x="3201503" y="349259"/>
                  </a:lnTo>
                  <a:lnTo>
                    <a:pt x="3208566" y="308533"/>
                  </a:lnTo>
                  <a:lnTo>
                    <a:pt x="3209925" y="280987"/>
                  </a:lnTo>
                  <a:lnTo>
                    <a:pt x="3209839" y="274091"/>
                  </a:lnTo>
                  <a:lnTo>
                    <a:pt x="3205789" y="232951"/>
                  </a:lnTo>
                  <a:lnTo>
                    <a:pt x="3195740" y="192841"/>
                  </a:lnTo>
                  <a:lnTo>
                    <a:pt x="3179926" y="154654"/>
                  </a:lnTo>
                  <a:lnTo>
                    <a:pt x="3158668" y="119187"/>
                  </a:lnTo>
                  <a:lnTo>
                    <a:pt x="3132443" y="87237"/>
                  </a:lnTo>
                  <a:lnTo>
                    <a:pt x="3101810" y="59466"/>
                  </a:lnTo>
                  <a:lnTo>
                    <a:pt x="3067434" y="36506"/>
                  </a:lnTo>
                  <a:lnTo>
                    <a:pt x="3030060" y="18826"/>
                  </a:lnTo>
                  <a:lnTo>
                    <a:pt x="2990501" y="6829"/>
                  </a:lnTo>
                  <a:lnTo>
                    <a:pt x="2949611" y="755"/>
                  </a:lnTo>
                  <a:lnTo>
                    <a:pt x="2928937" y="0"/>
                  </a:lnTo>
                  <a:close/>
                </a:path>
              </a:pathLst>
            </a:custGeom>
            <a:solidFill>
              <a:srgbClr val="09081B"/>
            </a:solidFill>
          </p:spPr>
          <p:txBody>
            <a:bodyPr wrap="square" lIns="0" tIns="0" rIns="0" bIns="0" rtlCol="0"/>
            <a:lstStyle/>
            <a:p>
              <a:pPr defTabSz="998342"/>
              <a:endParaRPr sz="196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5" name="object 25"/>
            <p:cNvSpPr/>
            <p:nvPr/>
          </p:nvSpPr>
          <p:spPr>
            <a:xfrm>
              <a:off x="7534275" y="5114924"/>
              <a:ext cx="3209925" cy="561975"/>
            </a:xfrm>
            <a:custGeom>
              <a:avLst/>
              <a:gdLst/>
              <a:ahLst/>
              <a:cxnLst/>
              <a:rect l="l" t="t" r="r" b="b"/>
              <a:pathLst>
                <a:path w="3209925" h="561975">
                  <a:moveTo>
                    <a:pt x="0" y="280987"/>
                  </a:moveTo>
                  <a:lnTo>
                    <a:pt x="3044" y="239755"/>
                  </a:lnTo>
                  <a:lnTo>
                    <a:pt x="12103" y="199415"/>
                  </a:lnTo>
                  <a:lnTo>
                    <a:pt x="26976" y="160848"/>
                  </a:lnTo>
                  <a:lnTo>
                    <a:pt x="47358" y="124879"/>
                  </a:lnTo>
                  <a:lnTo>
                    <a:pt x="72790" y="92289"/>
                  </a:lnTo>
                  <a:lnTo>
                    <a:pt x="102730" y="63779"/>
                  </a:lnTo>
                  <a:lnTo>
                    <a:pt x="136531" y="39976"/>
                  </a:lnTo>
                  <a:lnTo>
                    <a:pt x="173456" y="21386"/>
                  </a:lnTo>
                  <a:lnTo>
                    <a:pt x="212713" y="8421"/>
                  </a:lnTo>
                  <a:lnTo>
                    <a:pt x="253441" y="1346"/>
                  </a:lnTo>
                  <a:lnTo>
                    <a:pt x="280987" y="0"/>
                  </a:lnTo>
                  <a:lnTo>
                    <a:pt x="2928937" y="0"/>
                  </a:lnTo>
                  <a:lnTo>
                    <a:pt x="2970164" y="3038"/>
                  </a:lnTo>
                  <a:lnTo>
                    <a:pt x="3010509" y="12090"/>
                  </a:lnTo>
                  <a:lnTo>
                    <a:pt x="3049076" y="26976"/>
                  </a:lnTo>
                  <a:lnTo>
                    <a:pt x="3085045" y="47358"/>
                  </a:lnTo>
                  <a:lnTo>
                    <a:pt x="3117635" y="72790"/>
                  </a:lnTo>
                  <a:lnTo>
                    <a:pt x="3146145" y="102730"/>
                  </a:lnTo>
                  <a:lnTo>
                    <a:pt x="3169950" y="136526"/>
                  </a:lnTo>
                  <a:lnTo>
                    <a:pt x="3188538" y="173456"/>
                  </a:lnTo>
                  <a:lnTo>
                    <a:pt x="3201503" y="212713"/>
                  </a:lnTo>
                  <a:lnTo>
                    <a:pt x="3208566" y="253441"/>
                  </a:lnTo>
                  <a:lnTo>
                    <a:pt x="3209925" y="280987"/>
                  </a:lnTo>
                  <a:lnTo>
                    <a:pt x="3209839" y="287886"/>
                  </a:lnTo>
                  <a:lnTo>
                    <a:pt x="3205789" y="329023"/>
                  </a:lnTo>
                  <a:lnTo>
                    <a:pt x="3195740" y="369126"/>
                  </a:lnTo>
                  <a:lnTo>
                    <a:pt x="3179926" y="407313"/>
                  </a:lnTo>
                  <a:lnTo>
                    <a:pt x="3158668" y="442781"/>
                  </a:lnTo>
                  <a:lnTo>
                    <a:pt x="3132443" y="474737"/>
                  </a:lnTo>
                  <a:lnTo>
                    <a:pt x="3101810" y="502508"/>
                  </a:lnTo>
                  <a:lnTo>
                    <a:pt x="3067434" y="525468"/>
                  </a:lnTo>
                  <a:lnTo>
                    <a:pt x="3030060" y="543147"/>
                  </a:lnTo>
                  <a:lnTo>
                    <a:pt x="2990501" y="555145"/>
                  </a:lnTo>
                  <a:lnTo>
                    <a:pt x="2949611" y="561219"/>
                  </a:lnTo>
                  <a:lnTo>
                    <a:pt x="2928937" y="561975"/>
                  </a:lnTo>
                  <a:lnTo>
                    <a:pt x="280987" y="561975"/>
                  </a:lnTo>
                  <a:lnTo>
                    <a:pt x="239755" y="558931"/>
                  </a:lnTo>
                  <a:lnTo>
                    <a:pt x="199415" y="549871"/>
                  </a:lnTo>
                  <a:lnTo>
                    <a:pt x="160848" y="534993"/>
                  </a:lnTo>
                  <a:lnTo>
                    <a:pt x="124879" y="514616"/>
                  </a:lnTo>
                  <a:lnTo>
                    <a:pt x="92289" y="489184"/>
                  </a:lnTo>
                  <a:lnTo>
                    <a:pt x="63779" y="459244"/>
                  </a:lnTo>
                  <a:lnTo>
                    <a:pt x="39976" y="425446"/>
                  </a:lnTo>
                  <a:lnTo>
                    <a:pt x="21386" y="388518"/>
                  </a:lnTo>
                  <a:lnTo>
                    <a:pt x="8416" y="349259"/>
                  </a:lnTo>
                  <a:lnTo>
                    <a:pt x="1358" y="308533"/>
                  </a:lnTo>
                  <a:lnTo>
                    <a:pt x="0" y="280987"/>
                  </a:lnTo>
                  <a:close/>
                </a:path>
              </a:pathLst>
            </a:custGeom>
            <a:ln w="19050">
              <a:solidFill>
                <a:srgbClr val="37A6E7"/>
              </a:solidFill>
            </a:ln>
          </p:spPr>
          <p:txBody>
            <a:bodyPr wrap="square" lIns="0" tIns="0" rIns="0" bIns="0" rtlCol="0"/>
            <a:lstStyle/>
            <a:p>
              <a:pPr defTabSz="998342"/>
              <a:endParaRPr sz="1965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6" name="object 26"/>
            <p:cNvSpPr/>
            <p:nvPr/>
          </p:nvSpPr>
          <p:spPr>
            <a:xfrm>
              <a:off x="8992438" y="5248274"/>
              <a:ext cx="287655" cy="289560"/>
            </a:xfrm>
            <a:custGeom>
              <a:avLst/>
              <a:gdLst/>
              <a:ahLst/>
              <a:cxnLst/>
              <a:rect l="l" t="t" r="r" b="b"/>
              <a:pathLst>
                <a:path w="287654" h="289560">
                  <a:moveTo>
                    <a:pt x="0" y="0"/>
                  </a:moveTo>
                  <a:lnTo>
                    <a:pt x="287655" y="289318"/>
                  </a:lnTo>
                </a:path>
                <a:path w="287654" h="289560">
                  <a:moveTo>
                    <a:pt x="1816" y="288404"/>
                  </a:moveTo>
                  <a:lnTo>
                    <a:pt x="286842" y="1879"/>
                  </a:lnTo>
                </a:path>
              </a:pathLst>
            </a:custGeom>
            <a:ln w="12814">
              <a:solidFill>
                <a:srgbClr val="E0E4E6"/>
              </a:solidFill>
            </a:ln>
          </p:spPr>
          <p:txBody>
            <a:bodyPr wrap="square" lIns="0" tIns="0" rIns="0" bIns="0" rtlCol="0"/>
            <a:lstStyle/>
            <a:p>
              <a:pPr defTabSz="998342"/>
              <a:endParaRPr sz="1965" kern="0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9486566" y="6361646"/>
            <a:ext cx="2939638" cy="987387"/>
          </a:xfrm>
          <a:prstGeom prst="rect">
            <a:avLst/>
          </a:prstGeom>
        </p:spPr>
        <p:txBody>
          <a:bodyPr vert="horz" wrap="square" lIns="0" tIns="8320" rIns="0" bIns="0" rtlCol="0">
            <a:spAutoFit/>
          </a:bodyPr>
          <a:lstStyle/>
          <a:p>
            <a:pPr marL="13866" marR="5546" defTabSz="998342">
              <a:lnSpc>
                <a:spcPct val="135400"/>
              </a:lnSpc>
              <a:spcBef>
                <a:spcPts val="66"/>
              </a:spcBef>
            </a:pPr>
            <a:r>
              <a:rPr sz="1638" kern="0" spc="-11" dirty="0">
                <a:solidFill>
                  <a:srgbClr val="E0E4E6"/>
                </a:solidFill>
                <a:latin typeface="Tahoma"/>
                <a:cs typeface="Tahoma"/>
              </a:rPr>
              <a:t>Developing</a:t>
            </a:r>
            <a:r>
              <a:rPr sz="1638" kern="0" spc="22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638" kern="0" dirty="0">
                <a:solidFill>
                  <a:srgbClr val="E0E4E6"/>
                </a:solidFill>
                <a:latin typeface="Tahoma"/>
                <a:cs typeface="Tahoma"/>
              </a:rPr>
              <a:t>cross-</a:t>
            </a:r>
            <a:r>
              <a:rPr sz="1638" kern="0" spc="-11" dirty="0">
                <a:solidFill>
                  <a:srgbClr val="E0E4E6"/>
                </a:solidFill>
                <a:latin typeface="Tahoma"/>
                <a:cs typeface="Tahoma"/>
              </a:rPr>
              <a:t>platform </a:t>
            </a:r>
            <a:r>
              <a:rPr sz="1638" kern="0" dirty="0">
                <a:solidFill>
                  <a:srgbClr val="E0E4E6"/>
                </a:solidFill>
                <a:latin typeface="Tahoma"/>
                <a:cs typeface="Tahoma"/>
              </a:rPr>
              <a:t>compatibility </a:t>
            </a:r>
            <a:r>
              <a:rPr sz="1638" kern="0" spc="-44" dirty="0">
                <a:solidFill>
                  <a:srgbClr val="E0E4E6"/>
                </a:solidFill>
                <a:latin typeface="Tahoma"/>
                <a:cs typeface="Tahoma"/>
              </a:rPr>
              <a:t>(Windows,</a:t>
            </a:r>
            <a:r>
              <a:rPr sz="1638" kern="0" spc="11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638" kern="0" spc="-11" dirty="0">
                <a:solidFill>
                  <a:srgbClr val="E0E4E6"/>
                </a:solidFill>
                <a:latin typeface="Tahoma"/>
                <a:cs typeface="Tahoma"/>
              </a:rPr>
              <a:t>macOS, Linux).</a:t>
            </a:r>
            <a:endParaRPr sz="1638" kern="0" dirty="0">
              <a:solidFill>
                <a:sysClr val="windowText" lastClr="000000"/>
              </a:solidFill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57961" y="677735"/>
            <a:ext cx="5634449" cy="35398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4761" marR="5904">
              <a:lnSpc>
                <a:spcPts val="14645"/>
              </a:lnSpc>
            </a:pPr>
            <a:r>
              <a:rPr sz="10000" spc="-418" dirty="0"/>
              <a:t>Thank </a:t>
            </a:r>
            <a:r>
              <a:rPr sz="10000" spc="-1430" dirty="0"/>
              <a:t>Y</a:t>
            </a:r>
            <a:r>
              <a:rPr sz="10000" spc="-360" dirty="0"/>
              <a:t>ou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778672" y="5000497"/>
            <a:ext cx="6064071" cy="1738718"/>
          </a:xfrm>
          <a:prstGeom prst="rect">
            <a:avLst/>
          </a:prstGeom>
        </p:spPr>
        <p:txBody>
          <a:bodyPr vert="horz" wrap="square" lIns="0" tIns="18452" rIns="0" bIns="0" rtlCol="0">
            <a:spAutoFit/>
          </a:bodyPr>
          <a:lstStyle/>
          <a:p>
            <a:pPr marL="14761" algn="just" defTabSz="1062807">
              <a:spcBef>
                <a:spcPts val="145"/>
              </a:spcBef>
            </a:pPr>
            <a:r>
              <a:rPr sz="2325" b="1" kern="0" spc="-46" dirty="0">
                <a:solidFill>
                  <a:srgbClr val="F0FCFF"/>
                </a:solidFill>
                <a:latin typeface="Tahoma"/>
                <a:cs typeface="Tahoma"/>
              </a:rPr>
              <a:t>Questions</a:t>
            </a:r>
            <a:r>
              <a:rPr sz="2325" b="1" kern="0" spc="-237" dirty="0">
                <a:solidFill>
                  <a:srgbClr val="F0FCFF"/>
                </a:solidFill>
                <a:latin typeface="Tahoma"/>
                <a:cs typeface="Tahoma"/>
              </a:rPr>
              <a:t> </a:t>
            </a:r>
            <a:r>
              <a:rPr sz="2325" b="1" kern="0" spc="-58" dirty="0">
                <a:solidFill>
                  <a:srgbClr val="F0FCFF"/>
                </a:solidFill>
                <a:latin typeface="Tahoma"/>
                <a:cs typeface="Tahoma"/>
              </a:rPr>
              <a:t>and</a:t>
            </a:r>
            <a:r>
              <a:rPr sz="2325" b="1" kern="0" spc="-232" dirty="0">
                <a:solidFill>
                  <a:srgbClr val="F0FCFF"/>
                </a:solidFill>
                <a:latin typeface="Tahoma"/>
                <a:cs typeface="Tahoma"/>
              </a:rPr>
              <a:t> </a:t>
            </a:r>
            <a:r>
              <a:rPr sz="2325" b="1" kern="0" spc="-12" dirty="0">
                <a:solidFill>
                  <a:srgbClr val="F0FCFF"/>
                </a:solidFill>
                <a:latin typeface="Tahoma"/>
                <a:cs typeface="Tahoma"/>
              </a:rPr>
              <a:t>Discussion</a:t>
            </a:r>
            <a:endParaRPr sz="2325" kern="0" dirty="0">
              <a:solidFill>
                <a:sysClr val="windowText" lastClr="000000"/>
              </a:solidFill>
              <a:latin typeface="Tahoma"/>
              <a:cs typeface="Tahoma"/>
            </a:endParaRPr>
          </a:p>
          <a:p>
            <a:pPr marL="14761" marR="5904" algn="just" defTabSz="1062807">
              <a:lnSpc>
                <a:spcPct val="135400"/>
              </a:lnSpc>
              <a:spcBef>
                <a:spcPts val="2452"/>
              </a:spcBef>
            </a:pPr>
            <a:r>
              <a:rPr sz="1743" kern="0" spc="-163" dirty="0">
                <a:solidFill>
                  <a:srgbClr val="E0E4E6"/>
                </a:solidFill>
                <a:latin typeface="Tahoma"/>
                <a:cs typeface="Tahoma"/>
              </a:rPr>
              <a:t>We</a:t>
            </a:r>
            <a:r>
              <a:rPr sz="1743" kern="0" spc="23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743" kern="0" dirty="0">
                <a:solidFill>
                  <a:srgbClr val="E0E4E6"/>
                </a:solidFill>
                <a:latin typeface="Tahoma"/>
                <a:cs typeface="Tahoma"/>
              </a:rPr>
              <a:t>appreciate</a:t>
            </a:r>
            <a:r>
              <a:rPr sz="1743" kern="0" spc="-99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743" kern="0" spc="-58" dirty="0">
                <a:solidFill>
                  <a:srgbClr val="E0E4E6"/>
                </a:solidFill>
                <a:latin typeface="Tahoma"/>
                <a:cs typeface="Tahoma"/>
              </a:rPr>
              <a:t>your</a:t>
            </a:r>
            <a:r>
              <a:rPr sz="1743" kern="0" spc="-35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743" kern="0" dirty="0">
                <a:solidFill>
                  <a:srgbClr val="E0E4E6"/>
                </a:solidFill>
                <a:latin typeface="Tahoma"/>
                <a:cs typeface="Tahoma"/>
              </a:rPr>
              <a:t>time</a:t>
            </a:r>
            <a:r>
              <a:rPr sz="1743" kern="0" spc="-35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743" kern="0" spc="-58" dirty="0">
                <a:solidFill>
                  <a:srgbClr val="E0E4E6"/>
                </a:solidFill>
                <a:latin typeface="Tahoma"/>
                <a:cs typeface="Tahoma"/>
              </a:rPr>
              <a:t>and</a:t>
            </a:r>
            <a:r>
              <a:rPr sz="1743" kern="0" spc="-35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743" kern="0" dirty="0">
                <a:solidFill>
                  <a:srgbClr val="E0E4E6"/>
                </a:solidFill>
                <a:latin typeface="Tahoma"/>
                <a:cs typeface="Tahoma"/>
              </a:rPr>
              <a:t>welcome</a:t>
            </a:r>
            <a:r>
              <a:rPr sz="1743" kern="0" spc="-35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743" kern="0" spc="-93" dirty="0">
                <a:solidFill>
                  <a:srgbClr val="E0E4E6"/>
                </a:solidFill>
                <a:latin typeface="Tahoma"/>
                <a:cs typeface="Tahoma"/>
              </a:rPr>
              <a:t>any</a:t>
            </a:r>
            <a:r>
              <a:rPr sz="1743" kern="0" spc="-35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743" kern="0" dirty="0">
                <a:solidFill>
                  <a:srgbClr val="E0E4E6"/>
                </a:solidFill>
                <a:latin typeface="Tahoma"/>
                <a:cs typeface="Tahoma"/>
              </a:rPr>
              <a:t>questions</a:t>
            </a:r>
            <a:r>
              <a:rPr sz="1743" kern="0" spc="-35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743" kern="0" spc="-12" dirty="0">
                <a:solidFill>
                  <a:srgbClr val="E0E4E6"/>
                </a:solidFill>
                <a:latin typeface="Tahoma"/>
                <a:cs typeface="Tahoma"/>
              </a:rPr>
              <a:t>regarding the</a:t>
            </a:r>
            <a:r>
              <a:rPr sz="1743" kern="0" spc="-70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743" kern="0" dirty="0">
                <a:solidFill>
                  <a:srgbClr val="E0E4E6"/>
                </a:solidFill>
                <a:latin typeface="Tahoma"/>
                <a:cs typeface="Tahoma"/>
              </a:rPr>
              <a:t>technical</a:t>
            </a:r>
            <a:r>
              <a:rPr sz="1743" kern="0" spc="-64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743" kern="0" dirty="0">
                <a:solidFill>
                  <a:srgbClr val="E0E4E6"/>
                </a:solidFill>
                <a:latin typeface="Tahoma"/>
                <a:cs typeface="Tahoma"/>
              </a:rPr>
              <a:t>implementation</a:t>
            </a:r>
            <a:r>
              <a:rPr sz="1743" kern="0" spc="-64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743" kern="0" spc="-58" dirty="0">
                <a:solidFill>
                  <a:srgbClr val="E0E4E6"/>
                </a:solidFill>
                <a:latin typeface="Tahoma"/>
                <a:cs typeface="Tahoma"/>
              </a:rPr>
              <a:t>and</a:t>
            </a:r>
            <a:r>
              <a:rPr sz="1743" kern="0" spc="-64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743" kern="0" dirty="0">
                <a:solidFill>
                  <a:srgbClr val="E0E4E6"/>
                </a:solidFill>
                <a:latin typeface="Tahoma"/>
                <a:cs typeface="Tahoma"/>
              </a:rPr>
              <a:t>future</a:t>
            </a:r>
            <a:r>
              <a:rPr sz="1743" kern="0" spc="-64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743" kern="0" dirty="0">
                <a:solidFill>
                  <a:srgbClr val="E0E4E6"/>
                </a:solidFill>
                <a:latin typeface="Tahoma"/>
                <a:cs typeface="Tahoma"/>
              </a:rPr>
              <a:t>scope</a:t>
            </a:r>
            <a:r>
              <a:rPr sz="1743" kern="0" spc="-70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743" kern="0" dirty="0">
                <a:solidFill>
                  <a:srgbClr val="E0E4E6"/>
                </a:solidFill>
                <a:latin typeface="Tahoma"/>
                <a:cs typeface="Tahoma"/>
              </a:rPr>
              <a:t>of</a:t>
            </a:r>
            <a:r>
              <a:rPr sz="1743" kern="0" spc="-64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743" kern="0" spc="-12" dirty="0">
                <a:solidFill>
                  <a:srgbClr val="E0E4E6"/>
                </a:solidFill>
                <a:latin typeface="Tahoma"/>
                <a:cs typeface="Tahoma"/>
              </a:rPr>
              <a:t>the</a:t>
            </a:r>
            <a:r>
              <a:rPr sz="1743" kern="0" spc="-64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743" kern="0" spc="-12" dirty="0">
                <a:solidFill>
                  <a:srgbClr val="E0E4E6"/>
                </a:solidFill>
                <a:latin typeface="Tahoma"/>
                <a:cs typeface="Tahoma"/>
              </a:rPr>
              <a:t>Gesture- </a:t>
            </a:r>
            <a:r>
              <a:rPr sz="1743" kern="0" dirty="0">
                <a:solidFill>
                  <a:srgbClr val="E0E4E6"/>
                </a:solidFill>
                <a:latin typeface="Tahoma"/>
                <a:cs typeface="Tahoma"/>
              </a:rPr>
              <a:t>Based</a:t>
            </a:r>
            <a:r>
              <a:rPr sz="1743" kern="0" spc="-105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743" kern="0" spc="-29" dirty="0">
                <a:solidFill>
                  <a:srgbClr val="E0E4E6"/>
                </a:solidFill>
                <a:latin typeface="Tahoma"/>
                <a:cs typeface="Tahoma"/>
              </a:rPr>
              <a:t>Volume</a:t>
            </a:r>
            <a:r>
              <a:rPr sz="1743" kern="0" spc="-105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743" kern="0" dirty="0">
                <a:solidFill>
                  <a:srgbClr val="E0E4E6"/>
                </a:solidFill>
                <a:latin typeface="Tahoma"/>
                <a:cs typeface="Tahoma"/>
              </a:rPr>
              <a:t>Control</a:t>
            </a:r>
            <a:r>
              <a:rPr sz="1743" kern="0" spc="-105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sz="1743" kern="0" spc="-12" dirty="0">
                <a:solidFill>
                  <a:srgbClr val="E0E4E6"/>
                </a:solidFill>
                <a:latin typeface="Tahoma"/>
                <a:cs typeface="Tahoma"/>
              </a:rPr>
              <a:t>System.</a:t>
            </a:r>
            <a:endParaRPr sz="1743" kern="0" dirty="0">
              <a:solidFill>
                <a:sysClr val="windowText" lastClr="000000"/>
              </a:solidFill>
              <a:latin typeface="Tahoma"/>
              <a:cs typeface="Tahom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458530" y="4694196"/>
            <a:ext cx="33214" cy="2369239"/>
          </a:xfrm>
          <a:custGeom>
            <a:avLst/>
            <a:gdLst/>
            <a:ahLst/>
            <a:cxnLst/>
            <a:rect l="l" t="t" r="r" b="b"/>
            <a:pathLst>
              <a:path w="28575" h="2038350">
                <a:moveTo>
                  <a:pt x="28575" y="0"/>
                </a:moveTo>
                <a:lnTo>
                  <a:pt x="0" y="0"/>
                </a:lnTo>
                <a:lnTo>
                  <a:pt x="0" y="2038350"/>
                </a:lnTo>
                <a:lnTo>
                  <a:pt x="28575" y="2038350"/>
                </a:lnTo>
                <a:lnTo>
                  <a:pt x="28575" y="0"/>
                </a:lnTo>
                <a:close/>
              </a:path>
            </a:pathLst>
          </a:custGeom>
          <a:solidFill>
            <a:srgbClr val="15FFBA"/>
          </a:solidFill>
        </p:spPr>
        <p:txBody>
          <a:bodyPr wrap="square" lIns="0" tIns="0" rIns="0" bIns="0" rtlCol="0"/>
          <a:lstStyle/>
          <a:p>
            <a:pPr defTabSz="1062807"/>
            <a:endParaRPr sz="2092" kern="0">
              <a:solidFill>
                <a:sysClr val="windowText" lastClr="000000"/>
              </a:solidFill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42386" y="7334310"/>
            <a:ext cx="3553600" cy="294141"/>
          </a:xfrm>
          <a:prstGeom prst="rect">
            <a:avLst/>
          </a:prstGeom>
        </p:spPr>
        <p:txBody>
          <a:bodyPr vert="horz" wrap="square" lIns="0" tIns="16976" rIns="0" bIns="0" rtlCol="0">
            <a:spAutoFit/>
          </a:bodyPr>
          <a:lstStyle/>
          <a:p>
            <a:pPr marL="14761" defTabSz="1062807">
              <a:spcBef>
                <a:spcPts val="134"/>
              </a:spcBef>
            </a:pPr>
            <a:r>
              <a:rPr kern="0" dirty="0">
                <a:solidFill>
                  <a:srgbClr val="E0E4E6"/>
                </a:solidFill>
                <a:latin typeface="Tahoma"/>
                <a:cs typeface="Tahoma"/>
              </a:rPr>
              <a:t>Presented</a:t>
            </a:r>
            <a:r>
              <a:rPr kern="0" spc="-116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kern="0" spc="-41" dirty="0">
                <a:solidFill>
                  <a:srgbClr val="E0E4E6"/>
                </a:solidFill>
                <a:latin typeface="Tahoma"/>
                <a:cs typeface="Tahoma"/>
              </a:rPr>
              <a:t>by:</a:t>
            </a:r>
            <a:r>
              <a:rPr kern="0" spc="-110" dirty="0">
                <a:solidFill>
                  <a:srgbClr val="E0E4E6"/>
                </a:solidFill>
                <a:latin typeface="Tahoma"/>
                <a:cs typeface="Tahoma"/>
              </a:rPr>
              <a:t> </a:t>
            </a:r>
            <a:r>
              <a:rPr lang="en-IN" kern="0" spc="-35" dirty="0">
                <a:solidFill>
                  <a:srgbClr val="E0E4E6"/>
                </a:solidFill>
                <a:latin typeface="Tahoma"/>
                <a:cs typeface="Tahoma"/>
              </a:rPr>
              <a:t>Pavan Kumar Pamu</a:t>
            </a:r>
            <a:endParaRPr kern="0" dirty="0">
              <a:solidFill>
                <a:sysClr val="windowText" lastClr="000000"/>
              </a:solidFill>
              <a:latin typeface="Tahoma"/>
              <a:cs typeface="Tahoma"/>
            </a:endParaRPr>
          </a:p>
        </p:txBody>
      </p:sp>
      <p:sp>
        <p:nvSpPr>
          <p:cNvPr id="6" name="AutoShape 2" descr="Image of ">
            <a:extLst>
              <a:ext uri="{FF2B5EF4-FFF2-40B4-BE49-F238E27FC236}">
                <a16:creationId xmlns:a16="http://schemas.microsoft.com/office/drawing/2014/main" id="{C8788C10-6DCC-3057-B2E7-B7E9627A749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2791428" cy="2791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A64583B-15F3-C79E-2124-ADA3F94716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896" b="92057" l="9896" r="89881">
                        <a14:foregroundMark x1="44048" y1="59115" x2="44048" y2="59115"/>
                        <a14:foregroundMark x1="44048" y1="59115" x2="44048" y2="59115"/>
                        <a14:foregroundMark x1="43824" y1="60417" x2="43304" y2="60677"/>
                        <a14:foregroundMark x1="47321" y1="87109" x2="46652" y2="90625"/>
                        <a14:foregroundMark x1="45461" y1="82943" x2="46354" y2="79557"/>
                        <a14:foregroundMark x1="55804" y1="90234" x2="56845" y2="91667"/>
                        <a14:foregroundMark x1="47321" y1="90365" x2="49107" y2="92057"/>
                        <a14:foregroundMark x1="41759" y1="41406" x2="41890" y2="40234"/>
                        <a14:foregroundMark x1="41380" y1="44792" x2="41453" y2="44141"/>
                        <a14:foregroundMark x1="41220" y1="46224" x2="41380" y2="44792"/>
                        <a14:foregroundMark x1="40784" y1="44792" x2="40683" y2="46184"/>
                        <a14:foregroundMark x1="40832" y1="44141" x2="40784" y2="44792"/>
                        <a14:foregroundMark x1="40767" y1="45027" x2="40832" y2="44141"/>
                        <a14:foregroundMark x1="41032" y1="41406" x2="41095" y2="40551"/>
                        <a14:foregroundMark x1="41118" y1="40234" x2="41032" y2="41406"/>
                        <a14:foregroundMark x1="41146" y1="39844" x2="41118" y2="40234"/>
                        <a14:foregroundMark x1="41403" y1="40234" x2="41443" y2="38672"/>
                        <a14:foregroundMark x1="41373" y1="41406" x2="41403" y2="40234"/>
                        <a14:foregroundMark x1="41286" y1="44792" x2="41303" y2="44141"/>
                        <a14:foregroundMark x1="41220" y1="47396" x2="41286" y2="44792"/>
                        <a14:foregroundMark x1="40516" y1="44141" x2="40426" y2="45000"/>
                        <a14:foregroundMark x1="40800" y1="41406" x2="40956" y2="39906"/>
                        <a14:foregroundMark x1="40922" y1="40234" x2="40800" y2="41406"/>
                        <a14:foregroundMark x1="41071" y1="38802" x2="40922" y2="40234"/>
                        <a14:foregroundMark x1="61454" y1="45573" x2="61458" y2="45964"/>
                        <a14:foregroundMark x1="61413" y1="41927" x2="61429" y2="43359"/>
                        <a14:foregroundMark x1="40986" y1="44010" x2="40997" y2="44661"/>
                        <a14:foregroundMark x1="40923" y1="40104" x2="40986" y2="44010"/>
                        <a14:backgroundMark x1="40476" y1="44792" x2="40476" y2="44792"/>
                        <a14:backgroundMark x1="40476" y1="46354" x2="40476" y2="44687"/>
                        <a14:backgroundMark x1="40104" y1="46224" x2="40104" y2="44706"/>
                        <a14:backgroundMark x1="40253" y1="47786" x2="40384" y2="44692"/>
                        <a14:backgroundMark x1="41369" y1="49349" x2="40179" y2="45573"/>
                        <a14:backgroundMark x1="40625" y1="46875" x2="40446" y2="44689"/>
                        <a14:backgroundMark x1="62426" y1="47266" x2="62277" y2="41016"/>
                        <a14:backgroundMark x1="62054" y1="46875" x2="63988" y2="46615"/>
                        <a14:backgroundMark x1="62054" y1="46224" x2="61979" y2="42969"/>
                        <a14:backgroundMark x1="61830" y1="45052" x2="61830" y2="45313"/>
                        <a14:backgroundMark x1="61905" y1="43359" x2="61905" y2="45573"/>
                        <a14:backgroundMark x1="62128" y1="41276" x2="61905" y2="39714"/>
                        <a14:backgroundMark x1="61905" y1="40234" x2="61905" y2="41927"/>
                        <a14:backgroundMark x1="61682" y1="38281" x2="61756" y2="40885"/>
                        <a14:backgroundMark x1="61533" y1="38542" x2="61533" y2="38542"/>
                        <a14:backgroundMark x1="61533" y1="38542" x2="61533" y2="38542"/>
                        <a14:backgroundMark x1="61533" y1="38542" x2="61533" y2="38542"/>
                        <a14:backgroundMark x1="61533" y1="38542" x2="61458" y2="38281"/>
                        <a14:backgroundMark x1="40625" y1="46354" x2="40660" y2="44678"/>
                        <a14:backgroundMark x1="40402" y1="44010" x2="40402" y2="44010"/>
                        <a14:backgroundMark x1="40551" y1="44271" x2="40551" y2="44271"/>
                        <a14:backgroundMark x1="40327" y1="44271" x2="40327" y2="44271"/>
                      </a14:backgroundRemoval>
                    </a14:imgEffect>
                  </a14:imgLayer>
                </a14:imgProps>
              </a:ext>
            </a:extLst>
          </a:blip>
          <a:srcRect l="37174" t="19727" r="33357" b="2794"/>
          <a:stretch>
            <a:fillRect/>
          </a:stretch>
        </p:blipFill>
        <p:spPr>
          <a:xfrm>
            <a:off x="8545542" y="582429"/>
            <a:ext cx="4626328" cy="695071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89466" y="384572"/>
            <a:ext cx="8201501" cy="3885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00" b="1" dirty="0">
                <a:solidFill>
                  <a:srgbClr val="F0FCFF"/>
                </a:solidFill>
                <a:latin typeface="Arial Narrow" panose="020B0606020202030204" pitchFamily="34" charset="0"/>
                <a:ea typeface="Spline Sans Bold" pitchFamily="34" charset="-122"/>
                <a:cs typeface="Spline Sans Bold" pitchFamily="34" charset="-120"/>
              </a:rPr>
              <a:t>Controlling Volume with Hand Gestures Using a Webcam</a:t>
            </a:r>
            <a:endParaRPr lang="en-US" sz="2400" dirty="0">
              <a:latin typeface="Arial Narrow" panose="020B060602020203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489466" y="1052751"/>
            <a:ext cx="13651468" cy="2795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500" dirty="0">
                <a:solidFill>
                  <a:srgbClr val="000000"/>
                </a:solidFill>
                <a:highlight>
                  <a:srgbClr val="29DDDA"/>
                </a:highlight>
                <a:latin typeface="Barlow" pitchFamily="34" charset="0"/>
                <a:ea typeface="Barlow" pitchFamily="34" charset="-122"/>
                <a:cs typeface="Barlow" pitchFamily="34" charset="-120"/>
              </a:rPr>
              <a:t>A Computer Vision-Based Touch-Free Audio Control System</a:t>
            </a:r>
            <a:endParaRPr lang="en-US" sz="1500" dirty="0"/>
          </a:p>
        </p:txBody>
      </p:sp>
      <p:sp>
        <p:nvSpPr>
          <p:cNvPr id="4" name="Text 2"/>
          <p:cNvSpPr/>
          <p:nvPr/>
        </p:nvSpPr>
        <p:spPr>
          <a:xfrm>
            <a:off x="489466" y="1615440"/>
            <a:ext cx="8753951" cy="2238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130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Student Name:</a:t>
            </a:r>
            <a:r>
              <a:rPr lang="en-US" sz="13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Pavan Kumar Pamu</a:t>
            </a:r>
            <a:endParaRPr lang="en-US" sz="1300" dirty="0"/>
          </a:p>
        </p:txBody>
      </p:sp>
      <p:sp>
        <p:nvSpPr>
          <p:cNvPr id="5" name="Text 3"/>
          <p:cNvSpPr/>
          <p:nvPr/>
        </p:nvSpPr>
        <p:spPr>
          <a:xfrm>
            <a:off x="489466" y="1888212"/>
            <a:ext cx="8753951" cy="2238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130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Mentor Name:</a:t>
            </a:r>
            <a:r>
              <a:rPr lang="en-US" sz="13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Mr. Ram Prasad</a:t>
            </a:r>
            <a:endParaRPr lang="en-US" sz="1300" dirty="0"/>
          </a:p>
        </p:txBody>
      </p:sp>
      <p:sp>
        <p:nvSpPr>
          <p:cNvPr id="6" name="Text 4"/>
          <p:cNvSpPr/>
          <p:nvPr/>
        </p:nvSpPr>
        <p:spPr>
          <a:xfrm>
            <a:off x="489466" y="2160984"/>
            <a:ext cx="8753951" cy="2238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130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Organization: </a:t>
            </a:r>
            <a:r>
              <a:rPr lang="en-US" sz="13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Infosys Springboard</a:t>
            </a:r>
            <a:endParaRPr lang="en-US" sz="1300" dirty="0"/>
          </a:p>
        </p:txBody>
      </p:sp>
      <p:sp>
        <p:nvSpPr>
          <p:cNvPr id="7" name="Text 5"/>
          <p:cNvSpPr/>
          <p:nvPr/>
        </p:nvSpPr>
        <p:spPr>
          <a:xfrm>
            <a:off x="489466" y="2524601"/>
            <a:ext cx="1864876" cy="2330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F0FCFF"/>
                </a:solidFill>
                <a:latin typeface="Arial Narrow" panose="020B0606020202030204" pitchFamily="34" charset="0"/>
                <a:ea typeface="Spline Sans Bold" pitchFamily="34" charset="-122"/>
                <a:cs typeface="Spline Sans Bold" pitchFamily="34" charset="-120"/>
              </a:rPr>
              <a:t>Core Technologies</a:t>
            </a:r>
            <a:endParaRPr lang="en-US" sz="1450" dirty="0">
              <a:latin typeface="Arial Narrow" panose="020B0606020202030204" pitchFamily="34" charset="0"/>
            </a:endParaRPr>
          </a:p>
        </p:txBody>
      </p:sp>
      <p:sp>
        <p:nvSpPr>
          <p:cNvPr id="8" name="Shape 6"/>
          <p:cNvSpPr/>
          <p:nvPr/>
        </p:nvSpPr>
        <p:spPr>
          <a:xfrm>
            <a:off x="489466" y="2914888"/>
            <a:ext cx="8753951" cy="1093232"/>
          </a:xfrm>
          <a:prstGeom prst="roundRect">
            <a:avLst>
              <a:gd name="adj" fmla="val 19191"/>
            </a:avLst>
          </a:prstGeom>
          <a:solidFill>
            <a:srgbClr val="0A081B"/>
          </a:solidFill>
          <a:ln w="15240">
            <a:solidFill>
              <a:srgbClr val="16FFBB"/>
            </a:solidFill>
            <a:prstDash val="solid"/>
          </a:ln>
        </p:spPr>
        <p:txBody>
          <a:bodyPr/>
          <a:lstStyle/>
          <a:p>
            <a:endParaRPr lang="en-IN" dirty="0"/>
          </a:p>
        </p:txBody>
      </p:sp>
      <p:sp>
        <p:nvSpPr>
          <p:cNvPr id="9" name="Shape 7"/>
          <p:cNvSpPr/>
          <p:nvPr/>
        </p:nvSpPr>
        <p:spPr>
          <a:xfrm>
            <a:off x="644484" y="3069908"/>
            <a:ext cx="788075" cy="740092"/>
          </a:xfrm>
          <a:prstGeom prst="roundRect">
            <a:avLst>
              <a:gd name="adj" fmla="val 21791250"/>
            </a:avLst>
          </a:prstGeom>
          <a:solidFill>
            <a:srgbClr val="16FFBB"/>
          </a:solidFill>
          <a:ln/>
        </p:spPr>
        <p:txBody>
          <a:bodyPr/>
          <a:lstStyle/>
          <a:p>
            <a:endParaRPr lang="en-IN" dirty="0"/>
          </a:p>
        </p:txBody>
      </p:sp>
      <p:pic>
        <p:nvPicPr>
          <p:cNvPr id="10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9856" y="3185278"/>
            <a:ext cx="520303" cy="520303"/>
          </a:xfrm>
          <a:prstGeom prst="rect">
            <a:avLst/>
          </a:prstGeom>
        </p:spPr>
      </p:pic>
      <p:sp>
        <p:nvSpPr>
          <p:cNvPr id="11" name="Text 8"/>
          <p:cNvSpPr/>
          <p:nvPr/>
        </p:nvSpPr>
        <p:spPr>
          <a:xfrm>
            <a:off x="4469010" y="3373992"/>
            <a:ext cx="1005815" cy="2432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24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Python</a:t>
            </a:r>
            <a:endParaRPr lang="en-US" sz="2400" dirty="0"/>
          </a:p>
        </p:txBody>
      </p:sp>
      <p:sp>
        <p:nvSpPr>
          <p:cNvPr id="12" name="Shape 9"/>
          <p:cNvSpPr/>
          <p:nvPr/>
        </p:nvSpPr>
        <p:spPr>
          <a:xfrm>
            <a:off x="481965" y="4176475"/>
            <a:ext cx="8753951" cy="1093232"/>
          </a:xfrm>
          <a:prstGeom prst="roundRect">
            <a:avLst>
              <a:gd name="adj" fmla="val 19191"/>
            </a:avLst>
          </a:prstGeom>
          <a:solidFill>
            <a:srgbClr val="0A081B"/>
          </a:solidFill>
          <a:ln w="15240">
            <a:solidFill>
              <a:srgbClr val="29DDDA"/>
            </a:solidFill>
            <a:prstDash val="solid"/>
          </a:ln>
        </p:spPr>
      </p:sp>
      <p:sp>
        <p:nvSpPr>
          <p:cNvPr id="13" name="Shape 10"/>
          <p:cNvSpPr/>
          <p:nvPr/>
        </p:nvSpPr>
        <p:spPr>
          <a:xfrm>
            <a:off x="644485" y="4302918"/>
            <a:ext cx="791884" cy="821531"/>
          </a:xfrm>
          <a:prstGeom prst="roundRect">
            <a:avLst>
              <a:gd name="adj" fmla="val 21791250"/>
            </a:avLst>
          </a:prstGeom>
          <a:solidFill>
            <a:srgbClr val="29DDDA"/>
          </a:solidFill>
          <a:ln/>
        </p:spPr>
        <p:txBody>
          <a:bodyPr/>
          <a:lstStyle/>
          <a:p>
            <a:endParaRPr lang="en-IN" dirty="0"/>
          </a:p>
        </p:txBody>
      </p:sp>
      <p:pic>
        <p:nvPicPr>
          <p:cNvPr id="14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59856" y="4418289"/>
            <a:ext cx="672703" cy="672703"/>
          </a:xfrm>
          <a:prstGeom prst="rect">
            <a:avLst/>
          </a:prstGeom>
        </p:spPr>
      </p:pic>
      <p:sp>
        <p:nvSpPr>
          <p:cNvPr id="15" name="Text 11"/>
          <p:cNvSpPr/>
          <p:nvPr/>
        </p:nvSpPr>
        <p:spPr>
          <a:xfrm>
            <a:off x="4469009" y="4573548"/>
            <a:ext cx="1260459" cy="2271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24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OpenCV</a:t>
            </a:r>
            <a:endParaRPr lang="en-US" sz="2400" dirty="0"/>
          </a:p>
        </p:txBody>
      </p:sp>
      <p:sp>
        <p:nvSpPr>
          <p:cNvPr id="16" name="Shape 12"/>
          <p:cNvSpPr/>
          <p:nvPr/>
        </p:nvSpPr>
        <p:spPr>
          <a:xfrm>
            <a:off x="489466" y="5380911"/>
            <a:ext cx="8753951" cy="1093232"/>
          </a:xfrm>
          <a:prstGeom prst="roundRect">
            <a:avLst>
              <a:gd name="adj" fmla="val 19191"/>
            </a:avLst>
          </a:prstGeom>
          <a:solidFill>
            <a:srgbClr val="0A081B"/>
          </a:solidFill>
          <a:ln w="15240">
            <a:solidFill>
              <a:srgbClr val="37A7E7"/>
            </a:solidFill>
            <a:prstDash val="solid"/>
          </a:ln>
        </p:spPr>
      </p:sp>
      <p:sp>
        <p:nvSpPr>
          <p:cNvPr id="17" name="Shape 13"/>
          <p:cNvSpPr/>
          <p:nvPr/>
        </p:nvSpPr>
        <p:spPr>
          <a:xfrm>
            <a:off x="644485" y="5535930"/>
            <a:ext cx="788074" cy="805458"/>
          </a:xfrm>
          <a:prstGeom prst="roundRect">
            <a:avLst>
              <a:gd name="adj" fmla="val 21791250"/>
            </a:avLst>
          </a:prstGeom>
          <a:solidFill>
            <a:srgbClr val="37A7E7"/>
          </a:solidFill>
          <a:ln/>
        </p:spPr>
      </p:sp>
      <p:pic>
        <p:nvPicPr>
          <p:cNvPr id="18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59857" y="5651302"/>
            <a:ext cx="520302" cy="520302"/>
          </a:xfrm>
          <a:prstGeom prst="rect">
            <a:avLst/>
          </a:prstGeom>
        </p:spPr>
      </p:pic>
      <p:sp>
        <p:nvSpPr>
          <p:cNvPr id="19" name="Text 14"/>
          <p:cNvSpPr/>
          <p:nvPr/>
        </p:nvSpPr>
        <p:spPr>
          <a:xfrm>
            <a:off x="4469008" y="5853232"/>
            <a:ext cx="1480379" cy="2238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24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MediaPipe</a:t>
            </a:r>
            <a:endParaRPr lang="en-US" sz="2400" dirty="0"/>
          </a:p>
        </p:txBody>
      </p:sp>
      <p:sp>
        <p:nvSpPr>
          <p:cNvPr id="20" name="Shape 15"/>
          <p:cNvSpPr/>
          <p:nvPr/>
        </p:nvSpPr>
        <p:spPr>
          <a:xfrm>
            <a:off x="489466" y="6613922"/>
            <a:ext cx="8753951" cy="1093232"/>
          </a:xfrm>
          <a:prstGeom prst="roundRect">
            <a:avLst>
              <a:gd name="adj" fmla="val 19191"/>
            </a:avLst>
          </a:prstGeom>
          <a:solidFill>
            <a:srgbClr val="0A081B"/>
          </a:solidFill>
          <a:ln w="15240">
            <a:solidFill>
              <a:schemeClr val="accent2">
                <a:lumMod val="75000"/>
              </a:schemeClr>
            </a:solidFill>
            <a:prstDash val="solid"/>
          </a:ln>
        </p:spPr>
      </p:sp>
      <p:sp>
        <p:nvSpPr>
          <p:cNvPr id="21" name="Shape 16"/>
          <p:cNvSpPr/>
          <p:nvPr/>
        </p:nvSpPr>
        <p:spPr>
          <a:xfrm>
            <a:off x="644485" y="6768940"/>
            <a:ext cx="788074" cy="837963"/>
          </a:xfrm>
          <a:prstGeom prst="roundRect">
            <a:avLst>
              <a:gd name="adj" fmla="val 21791250"/>
            </a:avLst>
          </a:prstGeom>
          <a:solidFill>
            <a:srgbClr val="091231"/>
          </a:solidFill>
          <a:ln/>
        </p:spPr>
      </p:sp>
      <p:pic>
        <p:nvPicPr>
          <p:cNvPr id="22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59856" y="6884312"/>
            <a:ext cx="527209" cy="527209"/>
          </a:xfrm>
          <a:prstGeom prst="rect">
            <a:avLst/>
          </a:prstGeom>
        </p:spPr>
      </p:pic>
      <p:sp>
        <p:nvSpPr>
          <p:cNvPr id="23" name="Text 17"/>
          <p:cNvSpPr/>
          <p:nvPr/>
        </p:nvSpPr>
        <p:spPr>
          <a:xfrm>
            <a:off x="4469010" y="7068264"/>
            <a:ext cx="1480377" cy="2238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24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PyAutoGUI</a:t>
            </a:r>
            <a:endParaRPr lang="en-US" sz="2400" dirty="0"/>
          </a:p>
        </p:txBody>
      </p:sp>
      <p:pic>
        <p:nvPicPr>
          <p:cNvPr id="24" name="Image 4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592270" y="1646873"/>
            <a:ext cx="4556165" cy="455616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39222" y="345162"/>
            <a:ext cx="7196733" cy="3486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0FCFF"/>
                </a:solidFill>
                <a:latin typeface="Arial Narrow" panose="020B0606020202030204" pitchFamily="34" charset="0"/>
                <a:ea typeface="Spline Sans Bold" pitchFamily="34" charset="-122"/>
                <a:cs typeface="Spline Sans Bold" pitchFamily="34" charset="-120"/>
              </a:rPr>
              <a:t>Project Statement: The Need for Touch-Free Interaction</a:t>
            </a:r>
            <a:endParaRPr lang="en-US" sz="2150" dirty="0">
              <a:latin typeface="Arial Narrow" panose="020B060602020203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439222" y="1007507"/>
            <a:ext cx="1673423" cy="2091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500" b="1" dirty="0">
                <a:solidFill>
                  <a:srgbClr val="F0FCFF"/>
                </a:solidFill>
                <a:latin typeface="Arial Narrow" panose="020B0606020202030204" pitchFamily="34" charset="0"/>
                <a:ea typeface="Spline Sans Bold" pitchFamily="34" charset="-122"/>
                <a:cs typeface="Spline Sans Bold" pitchFamily="34" charset="-120"/>
              </a:rPr>
              <a:t>Core Aim</a:t>
            </a:r>
            <a:endParaRPr lang="en-US" sz="1500" dirty="0">
              <a:latin typeface="Arial Narrow" panose="020B0606020202030204" pitchFamily="34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439222" y="1342192"/>
            <a:ext cx="6722864" cy="4014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1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To develop a robust computer vision-based application capable of controlling the operating system's volume via specific, predefined hand gestures captured by a standard webcam.</a:t>
            </a:r>
            <a:endParaRPr lang="en-US" sz="1100" dirty="0"/>
          </a:p>
        </p:txBody>
      </p:sp>
      <p:sp>
        <p:nvSpPr>
          <p:cNvPr id="5" name="Text 3"/>
          <p:cNvSpPr/>
          <p:nvPr/>
        </p:nvSpPr>
        <p:spPr>
          <a:xfrm>
            <a:off x="439222" y="1869162"/>
            <a:ext cx="1673423" cy="2091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500" b="1" dirty="0">
                <a:solidFill>
                  <a:srgbClr val="F0FCFF"/>
                </a:solidFill>
                <a:latin typeface="Arial Narrow" panose="020B0606020202030204" pitchFamily="34" charset="0"/>
                <a:ea typeface="Spline Sans Bold" pitchFamily="34" charset="-122"/>
                <a:cs typeface="Spline Sans Bold" pitchFamily="34" charset="-120"/>
              </a:rPr>
              <a:t>Mechanism</a:t>
            </a:r>
            <a:endParaRPr lang="en-US" sz="1500" dirty="0">
              <a:latin typeface="Arial Narrow" panose="020B0606020202030204" pitchFamily="34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439222" y="2203847"/>
            <a:ext cx="6722864" cy="2007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50"/>
              </a:lnSpc>
              <a:buSzPct val="100000"/>
              <a:buChar char="•"/>
            </a:pPr>
            <a:r>
              <a:rPr lang="en-US" sz="11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The system utilizes </a:t>
            </a:r>
            <a:r>
              <a:rPr lang="en-US" sz="110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MediaPipe</a:t>
            </a:r>
            <a:r>
              <a:rPr lang="en-US" sz="11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to accurately detect and track 21 hand landmarks in real-time.</a:t>
            </a:r>
            <a:endParaRPr lang="en-US" sz="1100" dirty="0"/>
          </a:p>
        </p:txBody>
      </p:sp>
      <p:sp>
        <p:nvSpPr>
          <p:cNvPr id="7" name="Text 5"/>
          <p:cNvSpPr/>
          <p:nvPr/>
        </p:nvSpPr>
        <p:spPr>
          <a:xfrm>
            <a:off x="439222" y="2448401"/>
            <a:ext cx="6722864" cy="2007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50"/>
              </a:lnSpc>
              <a:buSzPct val="100000"/>
              <a:buChar char="•"/>
            </a:pPr>
            <a:r>
              <a:rPr lang="en-US" sz="11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Volume control is mapped by calculating the dynamic distance between the </a:t>
            </a:r>
            <a:r>
              <a:rPr lang="en-US" sz="110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thumb and index fingertips</a:t>
            </a:r>
            <a:r>
              <a:rPr lang="en-US" sz="11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.</a:t>
            </a:r>
            <a:endParaRPr lang="en-US" sz="1100" dirty="0"/>
          </a:p>
        </p:txBody>
      </p:sp>
      <p:sp>
        <p:nvSpPr>
          <p:cNvPr id="8" name="Text 6"/>
          <p:cNvSpPr/>
          <p:nvPr/>
        </p:nvSpPr>
        <p:spPr>
          <a:xfrm>
            <a:off x="439222" y="2692956"/>
            <a:ext cx="6722864" cy="2007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50"/>
              </a:lnSpc>
              <a:buSzPct val="100000"/>
              <a:buChar char="•"/>
            </a:pPr>
            <a:r>
              <a:rPr lang="en-US" sz="11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This distance is directly translated into a system volume level.</a:t>
            </a:r>
            <a:endParaRPr lang="en-US" sz="1100" dirty="0"/>
          </a:p>
        </p:txBody>
      </p:sp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5934" y="1023104"/>
            <a:ext cx="6722864" cy="6722864"/>
          </a:xfrm>
          <a:prstGeom prst="rect">
            <a:avLst/>
          </a:prstGeom>
        </p:spPr>
      </p:pic>
      <p:sp>
        <p:nvSpPr>
          <p:cNvPr id="10" name="Text 7"/>
          <p:cNvSpPr/>
          <p:nvPr/>
        </p:nvSpPr>
        <p:spPr>
          <a:xfrm>
            <a:off x="439222" y="3406497"/>
            <a:ext cx="1673423" cy="2091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300" b="1" dirty="0">
                <a:solidFill>
                  <a:srgbClr val="F0FCFF"/>
                </a:solidFill>
                <a:latin typeface="Arial Narrow" panose="020B0606020202030204" pitchFamily="34" charset="0"/>
                <a:ea typeface="Spline Sans Bold" pitchFamily="34" charset="-122"/>
                <a:cs typeface="Spline Sans Bold" pitchFamily="34" charset="-120"/>
              </a:rPr>
              <a:t>Key </a:t>
            </a:r>
            <a:r>
              <a:rPr lang="en-US" sz="1500" b="1" dirty="0">
                <a:solidFill>
                  <a:srgbClr val="F0FCFF"/>
                </a:solidFill>
                <a:latin typeface="Arial Narrow" panose="020B0606020202030204" pitchFamily="34" charset="0"/>
                <a:ea typeface="Spline Sans Bold" pitchFamily="34" charset="-122"/>
                <a:cs typeface="Spline Sans Bold" pitchFamily="34" charset="-120"/>
              </a:rPr>
              <a:t>Applications</a:t>
            </a:r>
            <a:endParaRPr lang="en-US" sz="1500" dirty="0">
              <a:latin typeface="Arial Narrow" panose="020B0606020202030204" pitchFamily="34" charset="0"/>
            </a:endParaRPr>
          </a:p>
        </p:txBody>
      </p:sp>
      <p:sp>
        <p:nvSpPr>
          <p:cNvPr id="11" name="Shape 8"/>
          <p:cNvSpPr/>
          <p:nvPr/>
        </p:nvSpPr>
        <p:spPr>
          <a:xfrm>
            <a:off x="431602" y="3852684"/>
            <a:ext cx="6722864" cy="482203"/>
          </a:xfrm>
          <a:prstGeom prst="roundRect">
            <a:avLst>
              <a:gd name="adj" fmla="val 62471"/>
            </a:avLst>
          </a:prstGeom>
          <a:solidFill>
            <a:srgbClr val="0A081B"/>
          </a:solidFill>
          <a:ln w="15240">
            <a:solidFill>
              <a:srgbClr val="16FFBB"/>
            </a:solidFill>
            <a:prstDash val="solid"/>
          </a:ln>
        </p:spPr>
        <p:txBody>
          <a:bodyPr/>
          <a:lstStyle/>
          <a:p>
            <a:endParaRPr lang="en-IN" dirty="0"/>
          </a:p>
        </p:txBody>
      </p:sp>
      <p:sp>
        <p:nvSpPr>
          <p:cNvPr id="12" name="Text 9"/>
          <p:cNvSpPr/>
          <p:nvPr/>
        </p:nvSpPr>
        <p:spPr>
          <a:xfrm>
            <a:off x="2760474" y="3999451"/>
            <a:ext cx="1985146" cy="2007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3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Smart Home Environments</a:t>
            </a:r>
            <a:endParaRPr lang="en-US" sz="1300" dirty="0"/>
          </a:p>
        </p:txBody>
      </p:sp>
      <p:sp>
        <p:nvSpPr>
          <p:cNvPr id="13" name="Shape 10"/>
          <p:cNvSpPr/>
          <p:nvPr/>
        </p:nvSpPr>
        <p:spPr>
          <a:xfrm>
            <a:off x="431602" y="4699933"/>
            <a:ext cx="6722864" cy="482203"/>
          </a:xfrm>
          <a:prstGeom prst="roundRect">
            <a:avLst>
              <a:gd name="adj" fmla="val 62471"/>
            </a:avLst>
          </a:prstGeom>
          <a:solidFill>
            <a:srgbClr val="0A081B"/>
          </a:solidFill>
          <a:ln w="15240">
            <a:solidFill>
              <a:srgbClr val="29DDDA"/>
            </a:solidFill>
            <a:prstDash val="solid"/>
          </a:ln>
        </p:spPr>
        <p:txBody>
          <a:bodyPr/>
          <a:lstStyle/>
          <a:p>
            <a:endParaRPr lang="en-IN" dirty="0"/>
          </a:p>
        </p:txBody>
      </p:sp>
      <p:sp>
        <p:nvSpPr>
          <p:cNvPr id="14" name="Text 11"/>
          <p:cNvSpPr/>
          <p:nvPr/>
        </p:nvSpPr>
        <p:spPr>
          <a:xfrm>
            <a:off x="2760474" y="4820127"/>
            <a:ext cx="2251364" cy="1825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3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Assistive Technology Systems</a:t>
            </a:r>
            <a:endParaRPr lang="en-US" sz="1300" dirty="0"/>
          </a:p>
        </p:txBody>
      </p:sp>
      <p:sp>
        <p:nvSpPr>
          <p:cNvPr id="15" name="Shape 12"/>
          <p:cNvSpPr/>
          <p:nvPr/>
        </p:nvSpPr>
        <p:spPr>
          <a:xfrm>
            <a:off x="439222" y="5570399"/>
            <a:ext cx="6722864" cy="482203"/>
          </a:xfrm>
          <a:prstGeom prst="roundRect">
            <a:avLst>
              <a:gd name="adj" fmla="val 62471"/>
            </a:avLst>
          </a:prstGeom>
          <a:solidFill>
            <a:srgbClr val="0A081B"/>
          </a:solidFill>
          <a:ln w="15240">
            <a:solidFill>
              <a:srgbClr val="37A7E7"/>
            </a:solidFill>
            <a:prstDash val="solid"/>
          </a:ln>
        </p:spPr>
        <p:txBody>
          <a:bodyPr/>
          <a:lstStyle/>
          <a:p>
            <a:endParaRPr lang="en-IN" dirty="0"/>
          </a:p>
        </p:txBody>
      </p:sp>
      <p:sp>
        <p:nvSpPr>
          <p:cNvPr id="16" name="Text 13"/>
          <p:cNvSpPr/>
          <p:nvPr/>
        </p:nvSpPr>
        <p:spPr>
          <a:xfrm>
            <a:off x="2182093" y="5707677"/>
            <a:ext cx="3327456" cy="2007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3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Advanced Human–Computer Interaction (HCI)</a:t>
            </a:r>
            <a:endParaRPr lang="en-US" sz="13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08648" y="478274"/>
            <a:ext cx="7418546" cy="483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00"/>
              </a:lnSpc>
              <a:buNone/>
            </a:pPr>
            <a:r>
              <a:rPr lang="en-US" sz="3000" b="1" dirty="0">
                <a:solidFill>
                  <a:srgbClr val="F0FCFF"/>
                </a:solidFill>
                <a:latin typeface="Arial Narrow" panose="020B0606020202030204" pitchFamily="34" charset="0"/>
                <a:ea typeface="Spline Sans Bold" pitchFamily="34" charset="-122"/>
                <a:cs typeface="Spline Sans Bold" pitchFamily="34" charset="-120"/>
              </a:rPr>
              <a:t>Project Objectives &amp; Expected Outcomes</a:t>
            </a:r>
            <a:endParaRPr lang="en-US" sz="3000" dirty="0">
              <a:latin typeface="Arial Narrow" panose="020B060602020203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608648" y="1309092"/>
            <a:ext cx="13413105" cy="2782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The successful completion of this project relies on achieving six measurable outcomes, focusing on accuracy, functionality, and user experience.</a:t>
            </a:r>
            <a:endParaRPr lang="en-US" sz="1350" dirty="0"/>
          </a:p>
        </p:txBody>
      </p:sp>
      <p:sp>
        <p:nvSpPr>
          <p:cNvPr id="4" name="Shape 2"/>
          <p:cNvSpPr/>
          <p:nvPr/>
        </p:nvSpPr>
        <p:spPr>
          <a:xfrm>
            <a:off x="608648" y="1782961"/>
            <a:ext cx="391239" cy="391239"/>
          </a:xfrm>
          <a:prstGeom prst="roundRect">
            <a:avLst>
              <a:gd name="adj" fmla="val 66684"/>
            </a:avLst>
          </a:prstGeom>
          <a:solidFill>
            <a:srgbClr val="0A081B"/>
          </a:solidFill>
          <a:ln w="15240">
            <a:solidFill>
              <a:srgbClr val="16FFBB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688360" y="1833682"/>
            <a:ext cx="231815" cy="2897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800" b="1" dirty="0">
                <a:solidFill>
                  <a:srgbClr val="E0E4E6"/>
                </a:solidFill>
                <a:latin typeface="Arial Narrow" panose="020B0606020202030204" pitchFamily="34" charset="0"/>
                <a:ea typeface="Spline Sans Bold" pitchFamily="34" charset="-122"/>
                <a:cs typeface="Spline Sans Bold" pitchFamily="34" charset="-120"/>
              </a:rPr>
              <a:t>1</a:t>
            </a:r>
            <a:endParaRPr lang="en-US" sz="1800" dirty="0">
              <a:latin typeface="Arial Narrow" panose="020B0606020202030204" pitchFamily="34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1173718" y="1815465"/>
            <a:ext cx="2318980" cy="2899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E0E4E6"/>
                </a:solidFill>
                <a:latin typeface="Arial Narrow" panose="020B0606020202030204" pitchFamily="34" charset="0"/>
                <a:ea typeface="Spline Sans Bold" pitchFamily="34" charset="-122"/>
                <a:cs typeface="Spline Sans Bold" pitchFamily="34" charset="-120"/>
              </a:rPr>
              <a:t>Real-Time Tracking</a:t>
            </a:r>
            <a:endParaRPr lang="en-US" sz="1800" dirty="0">
              <a:latin typeface="Arial Narrow" panose="020B0606020202030204" pitchFamily="34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1173718" y="2209681"/>
            <a:ext cx="12848034" cy="2782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5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Accurately process live webcam input to track all necessary hand landmarks without significant latency.</a:t>
            </a:r>
            <a:endParaRPr lang="en-US" sz="1500" dirty="0"/>
          </a:p>
        </p:txBody>
      </p:sp>
      <p:sp>
        <p:nvSpPr>
          <p:cNvPr id="8" name="Shape 6"/>
          <p:cNvSpPr/>
          <p:nvPr/>
        </p:nvSpPr>
        <p:spPr>
          <a:xfrm>
            <a:off x="608648" y="2835712"/>
            <a:ext cx="391239" cy="391239"/>
          </a:xfrm>
          <a:prstGeom prst="roundRect">
            <a:avLst>
              <a:gd name="adj" fmla="val 66684"/>
            </a:avLst>
          </a:prstGeom>
          <a:solidFill>
            <a:srgbClr val="0A081B"/>
          </a:solidFill>
          <a:ln w="15240">
            <a:solidFill>
              <a:srgbClr val="29DDDA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688360" y="2886432"/>
            <a:ext cx="231815" cy="2897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800" b="1" dirty="0">
                <a:solidFill>
                  <a:srgbClr val="E0E4E6"/>
                </a:solidFill>
                <a:latin typeface="Arial Narrow" panose="020B0606020202030204" pitchFamily="34" charset="0"/>
                <a:ea typeface="Spline Sans Bold" pitchFamily="34" charset="-122"/>
                <a:cs typeface="Spline Sans Bold" pitchFamily="34" charset="-120"/>
              </a:rPr>
              <a:t>2</a:t>
            </a:r>
            <a:endParaRPr lang="en-US" sz="1800" dirty="0">
              <a:latin typeface="Arial Narrow" panose="020B0606020202030204" pitchFamily="34" charset="0"/>
            </a:endParaRPr>
          </a:p>
        </p:txBody>
      </p:sp>
      <p:sp>
        <p:nvSpPr>
          <p:cNvPr id="10" name="Text 8"/>
          <p:cNvSpPr/>
          <p:nvPr/>
        </p:nvSpPr>
        <p:spPr>
          <a:xfrm>
            <a:off x="1173718" y="2868216"/>
            <a:ext cx="2318980" cy="2899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E0E4E6"/>
                </a:solidFill>
                <a:latin typeface="Arial Narrow" panose="020B0606020202030204" pitchFamily="34" charset="0"/>
                <a:ea typeface="Spline Sans Bold" pitchFamily="34" charset="-122"/>
                <a:cs typeface="Spline Sans Bold" pitchFamily="34" charset="-120"/>
              </a:rPr>
              <a:t>Gesture Recognition</a:t>
            </a:r>
            <a:endParaRPr lang="en-US" sz="1800" dirty="0">
              <a:latin typeface="Arial Narrow" panose="020B0606020202030204" pitchFamily="34" charset="0"/>
            </a:endParaRPr>
          </a:p>
        </p:txBody>
      </p:sp>
      <p:sp>
        <p:nvSpPr>
          <p:cNvPr id="11" name="Text 9"/>
          <p:cNvSpPr/>
          <p:nvPr/>
        </p:nvSpPr>
        <p:spPr>
          <a:xfrm>
            <a:off x="1173718" y="3262432"/>
            <a:ext cx="12848034" cy="2782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5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Precisely calculate the geometric distance between specific fingertips to recognize and classify volume gestures.</a:t>
            </a:r>
            <a:endParaRPr lang="en-US" sz="1500" dirty="0"/>
          </a:p>
        </p:txBody>
      </p:sp>
      <p:sp>
        <p:nvSpPr>
          <p:cNvPr id="12" name="Shape 10"/>
          <p:cNvSpPr/>
          <p:nvPr/>
        </p:nvSpPr>
        <p:spPr>
          <a:xfrm>
            <a:off x="608648" y="3888462"/>
            <a:ext cx="391239" cy="391239"/>
          </a:xfrm>
          <a:prstGeom prst="roundRect">
            <a:avLst>
              <a:gd name="adj" fmla="val 66684"/>
            </a:avLst>
          </a:prstGeom>
          <a:solidFill>
            <a:srgbClr val="0A081B"/>
          </a:solidFill>
          <a:ln w="15240">
            <a:solidFill>
              <a:srgbClr val="37A7E7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688360" y="3939183"/>
            <a:ext cx="231815" cy="2897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800" b="1" dirty="0">
                <a:solidFill>
                  <a:srgbClr val="E0E4E6"/>
                </a:solidFill>
                <a:latin typeface="Arial Narrow" panose="020B0606020202030204" pitchFamily="34" charset="0"/>
                <a:ea typeface="Spline Sans Bold" pitchFamily="34" charset="-122"/>
                <a:cs typeface="Spline Sans Bold" pitchFamily="34" charset="-120"/>
              </a:rPr>
              <a:t>3</a:t>
            </a:r>
            <a:endParaRPr lang="en-US" sz="1800" dirty="0">
              <a:latin typeface="Arial Narrow" panose="020B0606020202030204" pitchFamily="34" charset="0"/>
            </a:endParaRPr>
          </a:p>
        </p:txBody>
      </p:sp>
      <p:sp>
        <p:nvSpPr>
          <p:cNvPr id="14" name="Text 12"/>
          <p:cNvSpPr/>
          <p:nvPr/>
        </p:nvSpPr>
        <p:spPr>
          <a:xfrm>
            <a:off x="1173718" y="3920966"/>
            <a:ext cx="2318980" cy="2899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E0E4E6"/>
                </a:solidFill>
                <a:latin typeface="Arial Narrow" panose="020B0606020202030204" pitchFamily="34" charset="0"/>
                <a:ea typeface="Spline Sans Bold" pitchFamily="34" charset="-122"/>
                <a:cs typeface="Spline Sans Bold" pitchFamily="34" charset="-120"/>
              </a:rPr>
              <a:t>Volume Mapping</a:t>
            </a:r>
            <a:endParaRPr lang="en-US" sz="1800" dirty="0">
              <a:latin typeface="Arial Narrow" panose="020B0606020202030204" pitchFamily="34" charset="0"/>
            </a:endParaRPr>
          </a:p>
        </p:txBody>
      </p:sp>
      <p:sp>
        <p:nvSpPr>
          <p:cNvPr id="15" name="Text 13"/>
          <p:cNvSpPr/>
          <p:nvPr/>
        </p:nvSpPr>
        <p:spPr>
          <a:xfrm>
            <a:off x="1173718" y="4315182"/>
            <a:ext cx="12848034" cy="2782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5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Map the gesture distance range to the entire system volume spectrum (0–100%) effectively.</a:t>
            </a:r>
            <a:endParaRPr lang="en-US" sz="1500" dirty="0"/>
          </a:p>
        </p:txBody>
      </p:sp>
      <p:sp>
        <p:nvSpPr>
          <p:cNvPr id="16" name="Shape 14"/>
          <p:cNvSpPr/>
          <p:nvPr/>
        </p:nvSpPr>
        <p:spPr>
          <a:xfrm>
            <a:off x="608648" y="4941213"/>
            <a:ext cx="391239" cy="391239"/>
          </a:xfrm>
          <a:prstGeom prst="roundRect">
            <a:avLst>
              <a:gd name="adj" fmla="val 66684"/>
            </a:avLst>
          </a:prstGeom>
          <a:solidFill>
            <a:srgbClr val="0A081B"/>
          </a:solidFill>
          <a:ln w="15240">
            <a:solidFill>
              <a:srgbClr val="091231"/>
            </a:solidFill>
            <a:prstDash val="solid"/>
          </a:ln>
        </p:spPr>
      </p:sp>
      <p:sp>
        <p:nvSpPr>
          <p:cNvPr id="17" name="Text 15"/>
          <p:cNvSpPr/>
          <p:nvPr/>
        </p:nvSpPr>
        <p:spPr>
          <a:xfrm>
            <a:off x="688360" y="4991933"/>
            <a:ext cx="231815" cy="2897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800" b="1" dirty="0">
                <a:solidFill>
                  <a:srgbClr val="E0E4E6"/>
                </a:solidFill>
                <a:latin typeface="Arial Narrow" panose="020B0606020202030204" pitchFamily="34" charset="0"/>
                <a:ea typeface="Spline Sans Bold" pitchFamily="34" charset="-122"/>
                <a:cs typeface="Spline Sans Bold" pitchFamily="34" charset="-120"/>
              </a:rPr>
              <a:t>4</a:t>
            </a:r>
            <a:endParaRPr lang="en-US" sz="1800" dirty="0">
              <a:latin typeface="Arial Narrow" panose="020B0606020202030204" pitchFamily="34" charset="0"/>
            </a:endParaRPr>
          </a:p>
        </p:txBody>
      </p:sp>
      <p:sp>
        <p:nvSpPr>
          <p:cNvPr id="18" name="Text 16"/>
          <p:cNvSpPr/>
          <p:nvPr/>
        </p:nvSpPr>
        <p:spPr>
          <a:xfrm>
            <a:off x="1173718" y="4973717"/>
            <a:ext cx="2318980" cy="2899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E0E4E6"/>
                </a:solidFill>
                <a:latin typeface="Arial Narrow" panose="020B0606020202030204" pitchFamily="34" charset="0"/>
                <a:ea typeface="Spline Sans Bold" pitchFamily="34" charset="-122"/>
                <a:cs typeface="Spline Sans Bold" pitchFamily="34" charset="-120"/>
              </a:rPr>
              <a:t>Smooth Transitions</a:t>
            </a:r>
            <a:endParaRPr lang="en-US" sz="1800" dirty="0">
              <a:latin typeface="Arial Narrow" panose="020B0606020202030204" pitchFamily="34" charset="0"/>
            </a:endParaRPr>
          </a:p>
        </p:txBody>
      </p:sp>
      <p:sp>
        <p:nvSpPr>
          <p:cNvPr id="19" name="Text 17"/>
          <p:cNvSpPr/>
          <p:nvPr/>
        </p:nvSpPr>
        <p:spPr>
          <a:xfrm>
            <a:off x="1173718" y="5367933"/>
            <a:ext cx="12848034" cy="2782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5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Implement transition logic to ensure volume adjustments are smooth and incremental, avoiding jarring noise changes.</a:t>
            </a:r>
            <a:endParaRPr lang="en-US" sz="1500" dirty="0"/>
          </a:p>
        </p:txBody>
      </p:sp>
      <p:sp>
        <p:nvSpPr>
          <p:cNvPr id="20" name="Shape 18"/>
          <p:cNvSpPr/>
          <p:nvPr/>
        </p:nvSpPr>
        <p:spPr>
          <a:xfrm>
            <a:off x="608648" y="5993963"/>
            <a:ext cx="391239" cy="391239"/>
          </a:xfrm>
          <a:prstGeom prst="roundRect">
            <a:avLst>
              <a:gd name="adj" fmla="val 66684"/>
            </a:avLst>
          </a:prstGeom>
          <a:solidFill>
            <a:srgbClr val="0A081B"/>
          </a:solidFill>
          <a:ln w="15240">
            <a:solidFill>
              <a:srgbClr val="16FFBB"/>
            </a:solidFill>
            <a:prstDash val="solid"/>
          </a:ln>
        </p:spPr>
      </p:sp>
      <p:sp>
        <p:nvSpPr>
          <p:cNvPr id="21" name="Text 19"/>
          <p:cNvSpPr/>
          <p:nvPr/>
        </p:nvSpPr>
        <p:spPr>
          <a:xfrm>
            <a:off x="688360" y="6044684"/>
            <a:ext cx="231815" cy="2897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800" b="1" dirty="0">
                <a:solidFill>
                  <a:srgbClr val="E0E4E6"/>
                </a:solidFill>
                <a:latin typeface="Arial Narrow" panose="020B0606020202030204" pitchFamily="34" charset="0"/>
                <a:ea typeface="Spline Sans Bold" pitchFamily="34" charset="-122"/>
                <a:cs typeface="Spline Sans Bold" pitchFamily="34" charset="-120"/>
              </a:rPr>
              <a:t>5</a:t>
            </a:r>
            <a:endParaRPr lang="en-US" sz="1800" dirty="0">
              <a:latin typeface="Arial Narrow" panose="020B0606020202030204" pitchFamily="34" charset="0"/>
            </a:endParaRPr>
          </a:p>
        </p:txBody>
      </p:sp>
      <p:sp>
        <p:nvSpPr>
          <p:cNvPr id="22" name="Text 20"/>
          <p:cNvSpPr/>
          <p:nvPr/>
        </p:nvSpPr>
        <p:spPr>
          <a:xfrm>
            <a:off x="1173718" y="6026468"/>
            <a:ext cx="2318980" cy="2899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E0E4E6"/>
                </a:solidFill>
                <a:latin typeface="Arial Narrow" panose="020B0606020202030204" pitchFamily="34" charset="0"/>
                <a:ea typeface="Spline Sans Bold" pitchFamily="34" charset="-122"/>
                <a:cs typeface="Spline Sans Bold" pitchFamily="34" charset="-120"/>
              </a:rPr>
              <a:t>Visual Feedback</a:t>
            </a:r>
            <a:endParaRPr lang="en-US" sz="1800" dirty="0">
              <a:latin typeface="Arial Narrow" panose="020B0606020202030204" pitchFamily="34" charset="0"/>
            </a:endParaRPr>
          </a:p>
        </p:txBody>
      </p:sp>
      <p:sp>
        <p:nvSpPr>
          <p:cNvPr id="23" name="Text 21"/>
          <p:cNvSpPr/>
          <p:nvPr/>
        </p:nvSpPr>
        <p:spPr>
          <a:xfrm>
            <a:off x="1173718" y="6420683"/>
            <a:ext cx="12848034" cy="2782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5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Integrate immediate visual confirmation and a volume bar overlay directly onto the live camera feed for user guidance.</a:t>
            </a:r>
            <a:endParaRPr lang="en-US" sz="1500" dirty="0"/>
          </a:p>
        </p:txBody>
      </p:sp>
      <p:sp>
        <p:nvSpPr>
          <p:cNvPr id="24" name="Shape 22"/>
          <p:cNvSpPr/>
          <p:nvPr/>
        </p:nvSpPr>
        <p:spPr>
          <a:xfrm>
            <a:off x="608648" y="7046714"/>
            <a:ext cx="391239" cy="391239"/>
          </a:xfrm>
          <a:prstGeom prst="roundRect">
            <a:avLst>
              <a:gd name="adj" fmla="val 66684"/>
            </a:avLst>
          </a:prstGeom>
          <a:solidFill>
            <a:srgbClr val="0A081B"/>
          </a:solidFill>
          <a:ln w="15240">
            <a:solidFill>
              <a:srgbClr val="29DDDA"/>
            </a:solidFill>
            <a:prstDash val="solid"/>
          </a:ln>
        </p:spPr>
      </p:sp>
      <p:sp>
        <p:nvSpPr>
          <p:cNvPr id="25" name="Text 23"/>
          <p:cNvSpPr/>
          <p:nvPr/>
        </p:nvSpPr>
        <p:spPr>
          <a:xfrm>
            <a:off x="688360" y="7097435"/>
            <a:ext cx="231815" cy="2897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800" b="1" dirty="0">
                <a:solidFill>
                  <a:srgbClr val="E0E4E6"/>
                </a:solidFill>
                <a:latin typeface="Arial Narrow" panose="020B0606020202030204" pitchFamily="34" charset="0"/>
                <a:ea typeface="Spline Sans Bold" pitchFamily="34" charset="-122"/>
                <a:cs typeface="Spline Sans Bold" pitchFamily="34" charset="-120"/>
              </a:rPr>
              <a:t>6</a:t>
            </a:r>
            <a:endParaRPr lang="en-US" sz="1800" dirty="0">
              <a:latin typeface="Arial Narrow" panose="020B0606020202030204" pitchFamily="34" charset="0"/>
            </a:endParaRPr>
          </a:p>
        </p:txBody>
      </p:sp>
      <p:sp>
        <p:nvSpPr>
          <p:cNvPr id="26" name="Text 24"/>
          <p:cNvSpPr/>
          <p:nvPr/>
        </p:nvSpPr>
        <p:spPr>
          <a:xfrm>
            <a:off x="1173718" y="7079218"/>
            <a:ext cx="2510195" cy="2899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E0E4E6"/>
                </a:solidFill>
                <a:latin typeface="Arial Narrow" panose="020B0606020202030204" pitchFamily="34" charset="0"/>
                <a:ea typeface="Spline Sans Bold" pitchFamily="34" charset="-122"/>
                <a:cs typeface="Spline Sans Bold" pitchFamily="34" charset="-120"/>
              </a:rPr>
              <a:t>Hardware Agnosticism</a:t>
            </a:r>
            <a:endParaRPr lang="en-US" sz="1800" dirty="0">
              <a:latin typeface="Arial Narrow" panose="020B0606020202030204" pitchFamily="34" charset="0"/>
            </a:endParaRPr>
          </a:p>
        </p:txBody>
      </p:sp>
      <p:sp>
        <p:nvSpPr>
          <p:cNvPr id="27" name="Text 25"/>
          <p:cNvSpPr/>
          <p:nvPr/>
        </p:nvSpPr>
        <p:spPr>
          <a:xfrm>
            <a:off x="1173718" y="7473434"/>
            <a:ext cx="12848034" cy="2782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5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Ensure the application operates robustly using only a standard, inexpensive webcam, requiring no proprietary hardware.</a:t>
            </a:r>
            <a:endParaRPr lang="en-US" sz="15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8907" y="790099"/>
            <a:ext cx="9381649" cy="6181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850" b="1" dirty="0">
                <a:solidFill>
                  <a:srgbClr val="F0FCFF"/>
                </a:solidFill>
                <a:latin typeface="Arial Narrow" panose="020B0606020202030204" pitchFamily="34" charset="0"/>
                <a:ea typeface="Spline Sans Bold" pitchFamily="34" charset="-122"/>
                <a:cs typeface="Spline Sans Bold" pitchFamily="34" charset="-120"/>
              </a:rPr>
              <a:t>System Architecture: Four Core Modules</a:t>
            </a:r>
            <a:endParaRPr lang="en-US" sz="3850" dirty="0">
              <a:latin typeface="Arial Narrow" panose="020B060602020203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78907" y="1853327"/>
            <a:ext cx="13072586" cy="3559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Our system is built on a sequential pipeline of four interdependent modules, converting raw visual data into functional system control.</a:t>
            </a:r>
            <a:endParaRPr lang="en-US" sz="17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907" y="2459712"/>
            <a:ext cx="6536293" cy="89023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001435" y="3572470"/>
            <a:ext cx="3956209" cy="3090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E0E4E6"/>
                </a:solidFill>
                <a:latin typeface="Arial Narrow" panose="020B0606020202030204" pitchFamily="34" charset="0"/>
                <a:ea typeface="Spline Sans Bold" pitchFamily="34" charset="-122"/>
                <a:cs typeface="Spline Sans Bold" pitchFamily="34" charset="-120"/>
              </a:rPr>
              <a:t>1. Webcam Input &amp; Hand Detection</a:t>
            </a:r>
            <a:endParaRPr lang="en-US" sz="1900" dirty="0">
              <a:latin typeface="Arial Narrow" panose="020B0606020202030204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1001435" y="4015026"/>
            <a:ext cx="6091238" cy="3559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Captures live video streams and identifies hand position.</a:t>
            </a:r>
            <a:endParaRPr lang="en-US" sz="17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2459712"/>
            <a:ext cx="6536293" cy="89023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537728" y="3572470"/>
            <a:ext cx="4524970" cy="3090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E0E4E6"/>
                </a:solidFill>
                <a:latin typeface="Arial Narrow" panose="020B0606020202030204" pitchFamily="34" charset="0"/>
                <a:ea typeface="Spline Sans Bold" pitchFamily="34" charset="-122"/>
                <a:cs typeface="Spline Sans Bold" pitchFamily="34" charset="-120"/>
              </a:rPr>
              <a:t>2. Gesture Recognition &amp; Measurement</a:t>
            </a:r>
            <a:endParaRPr lang="en-US" sz="1900" dirty="0">
              <a:latin typeface="Arial Narrow" panose="020B0606020202030204" pitchFamily="34" charset="0"/>
            </a:endParaRPr>
          </a:p>
        </p:txBody>
      </p:sp>
      <p:sp>
        <p:nvSpPr>
          <p:cNvPr id="9" name="Text 5"/>
          <p:cNvSpPr/>
          <p:nvPr/>
        </p:nvSpPr>
        <p:spPr>
          <a:xfrm>
            <a:off x="7537728" y="4015026"/>
            <a:ext cx="6091238" cy="7119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Calculates dynamic distance between thumb and index landmarks.</a:t>
            </a:r>
            <a:endParaRPr lang="en-US" sz="17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8907" y="4949547"/>
            <a:ext cx="6536293" cy="890230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001435" y="6062305"/>
            <a:ext cx="3344823" cy="3090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E0E4E6"/>
                </a:solidFill>
                <a:latin typeface="Arial Narrow" panose="020B0606020202030204" pitchFamily="34" charset="0"/>
                <a:ea typeface="Spline Sans Bold" pitchFamily="34" charset="-122"/>
                <a:cs typeface="Spline Sans Bold" pitchFamily="34" charset="-120"/>
              </a:rPr>
              <a:t>3. Volume Mapping &amp; Control</a:t>
            </a:r>
            <a:endParaRPr lang="en-US" sz="1900" dirty="0">
              <a:latin typeface="Arial Narrow" panose="020B0606020202030204" pitchFamily="34" charset="0"/>
            </a:endParaRPr>
          </a:p>
        </p:txBody>
      </p:sp>
      <p:sp>
        <p:nvSpPr>
          <p:cNvPr id="12" name="Text 7"/>
          <p:cNvSpPr/>
          <p:nvPr/>
        </p:nvSpPr>
        <p:spPr>
          <a:xfrm>
            <a:off x="1001435" y="6504861"/>
            <a:ext cx="6091238" cy="7119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Translates distance value into system volume level via OS interaction.</a:t>
            </a:r>
            <a:endParaRPr lang="en-US" sz="175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GlowDiffused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315198" y="4946989"/>
            <a:ext cx="6536293" cy="890230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537728" y="6062305"/>
            <a:ext cx="3285292" cy="3090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E0E4E6"/>
                </a:solidFill>
                <a:latin typeface="Arial Narrow" panose="020B0606020202030204" pitchFamily="34" charset="0"/>
                <a:ea typeface="Spline Sans Bold" pitchFamily="34" charset="-122"/>
                <a:cs typeface="Spline Sans Bold" pitchFamily="34" charset="-120"/>
              </a:rPr>
              <a:t>4. User Interface &amp; Feedback</a:t>
            </a:r>
            <a:endParaRPr lang="en-US" sz="1900" dirty="0">
              <a:latin typeface="Arial Narrow" panose="020B0606020202030204" pitchFamily="34" charset="0"/>
            </a:endParaRPr>
          </a:p>
        </p:txBody>
      </p:sp>
      <p:sp>
        <p:nvSpPr>
          <p:cNvPr id="15" name="Text 9"/>
          <p:cNvSpPr/>
          <p:nvPr/>
        </p:nvSpPr>
        <p:spPr>
          <a:xfrm>
            <a:off x="7537728" y="6504861"/>
            <a:ext cx="6091238" cy="3559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Provides visual overlays and real-time status updates.</a:t>
            </a:r>
            <a:endParaRPr lang="en-US" sz="1750" dirty="0"/>
          </a:p>
        </p:txBody>
      </p:sp>
      <p:pic>
        <p:nvPicPr>
          <p:cNvPr id="17" name="Image 0" descr="preencoded.png">
            <a:extLst>
              <a:ext uri="{FF2B5EF4-FFF2-40B4-BE49-F238E27FC236}">
                <a16:creationId xmlns:a16="http://schemas.microsoft.com/office/drawing/2014/main" id="{371ECAE9-80A4-4608-28A9-EBE3F0EB952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402" b="89744" l="816" r="99009">
                        <a14:foregroundMark x1="1399" y1="22222" x2="874" y2="10684"/>
                        <a14:foregroundMark x1="97378" y1="14530" x2="99009" y2="36752"/>
                        <a14:backgroundMark x1="45688" y1="41880" x2="57984" y2="48718"/>
                        <a14:backgroundMark x1="57984" y1="48718" x2="54021" y2="53419"/>
                        <a14:backgroundMark x1="44639" y1="40598" x2="52040" y2="51709"/>
                        <a14:backgroundMark x1="52040" y1="51709" x2="52214" y2="53419"/>
                        <a14:backgroundMark x1="49592" y1="57265" x2="57576" y2="70513"/>
                        <a14:backgroundMark x1="44114" y1="58547" x2="54545" y2="62821"/>
                        <a14:backgroundMark x1="50991" y1="19658" x2="50816" y2="38034"/>
                        <a14:backgroundMark x1="58974" y1="87179" x2="43473" y2="43162"/>
                        <a14:backgroundMark x1="43473" y1="43162" x2="43007" y2="43162"/>
                        <a14:backgroundMark x1="44814" y1="75641" x2="51690" y2="64103"/>
                        <a14:backgroundMark x1="46737" y1="17094" x2="50466" y2="4572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315200" y="4952106"/>
            <a:ext cx="6536293" cy="89023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5805" y="595313"/>
            <a:ext cx="12332137" cy="576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00"/>
              </a:lnSpc>
              <a:buNone/>
            </a:pPr>
            <a:r>
              <a:rPr lang="en-US" sz="3600" b="1" dirty="0">
                <a:solidFill>
                  <a:srgbClr val="F0FCFF"/>
                </a:solidFill>
                <a:latin typeface="Arial Narrow" panose="020B0606020202030204" pitchFamily="34" charset="0"/>
                <a:ea typeface="Spline Sans Bold" pitchFamily="34" charset="-122"/>
                <a:cs typeface="Spline Sans Bold" pitchFamily="34" charset="-120"/>
              </a:rPr>
              <a:t>Milestone 1: Webcam Input &amp; Hand Detection (Weeks 1–2)</a:t>
            </a:r>
            <a:endParaRPr lang="en-US" sz="3600" dirty="0">
              <a:latin typeface="Arial Narrow" panose="020B060602020203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25805" y="1689616"/>
            <a:ext cx="2892266" cy="3456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0FCFF"/>
                </a:solidFill>
                <a:latin typeface="Arial Narrow" panose="020B0606020202030204" pitchFamily="34" charset="0"/>
                <a:ea typeface="Spline Sans Bold" pitchFamily="34" charset="-122"/>
                <a:cs typeface="Spline Sans Bold" pitchFamily="34" charset="-120"/>
              </a:rPr>
              <a:t>Implementation Focus</a:t>
            </a:r>
            <a:endParaRPr lang="en-US" sz="2150" dirty="0">
              <a:latin typeface="Arial Narrow" panose="020B0606020202030204" pitchFamily="34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725805" y="2242542"/>
            <a:ext cx="7704773" cy="9954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We utilized the OpenCV library for robust, efficient live video capture. MediaPipe's specialized Hand Landmark Model was integrated to identify and track 21 distinct anatomical points on the hand.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725805" y="3424595"/>
            <a:ext cx="7704773" cy="331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Initialize and manage continuous webcam feed.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725805" y="3828931"/>
            <a:ext cx="7704773" cy="331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Apply MediaPipe's processing pipeline for landmark generation.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725805" y="4368046"/>
            <a:ext cx="2765346" cy="3456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0FCFF"/>
                </a:solidFill>
                <a:latin typeface="Arial Narrow" panose="020B0606020202030204" pitchFamily="34" charset="0"/>
                <a:ea typeface="Spline Sans Bold" pitchFamily="34" charset="-122"/>
                <a:cs typeface="Spline Sans Bold" pitchFamily="34" charset="-120"/>
              </a:rPr>
              <a:t>Expected Output</a:t>
            </a:r>
            <a:endParaRPr lang="en-US" sz="2150" dirty="0">
              <a:latin typeface="Arial Narrow" panose="020B0606020202030204" pitchFamily="34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725805" y="4920972"/>
            <a:ext cx="7704773" cy="331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Stable, low-latency live camera feed display.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725805" y="5325308"/>
            <a:ext cx="7704773" cy="6636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Visual overlay of the 21 detected hand landmarks (points and connections) on the hand outline.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8944213" y="6916698"/>
            <a:ext cx="4967883" cy="5310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Landmark detection forms the foundation for all subsequent gesture analysis.</a:t>
            </a:r>
            <a:endParaRPr lang="en-US" sz="1300" dirty="0"/>
          </a:p>
        </p:txBody>
      </p:sp>
      <p:pic>
        <p:nvPicPr>
          <p:cNvPr id="12" name="object 8">
            <a:extLst>
              <a:ext uri="{FF2B5EF4-FFF2-40B4-BE49-F238E27FC236}">
                <a16:creationId xmlns:a16="http://schemas.microsoft.com/office/drawing/2014/main" id="{7510D729-C0E9-AC75-BBD6-AFAD3C9254E1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027854" y="1589782"/>
            <a:ext cx="4800599" cy="481012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51034" y="511493"/>
            <a:ext cx="13328333" cy="8165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050"/>
              </a:lnSpc>
              <a:buNone/>
            </a:pPr>
            <a:r>
              <a:rPr lang="en-US" sz="3250" b="1" dirty="0">
                <a:solidFill>
                  <a:srgbClr val="F0FCFF"/>
                </a:solidFill>
                <a:latin typeface="Arial Narrow" panose="020B0606020202030204" pitchFamily="34" charset="0"/>
                <a:ea typeface="Spline Sans Bold" pitchFamily="34" charset="-122"/>
                <a:cs typeface="Spline Sans Bold" pitchFamily="34" charset="-120"/>
              </a:rPr>
              <a:t>Milestone 2: Gesture Recognition &amp; Distance Measurement (Weeks 3-4)</a:t>
            </a:r>
            <a:endParaRPr lang="en-US" sz="3250" dirty="0">
              <a:latin typeface="Arial Narrow" panose="020B0606020202030204" pitchFamily="34" charset="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14" y="1295144"/>
            <a:ext cx="6437233" cy="643723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49753" y="2009894"/>
            <a:ext cx="2593300" cy="3099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F0FCFF"/>
                </a:solidFill>
                <a:latin typeface="Arial Narrow" panose="020B0606020202030204" pitchFamily="34" charset="0"/>
                <a:ea typeface="Spline Sans Bold" pitchFamily="34" charset="-122"/>
                <a:cs typeface="Spline Sans Bold" pitchFamily="34" charset="-120"/>
              </a:rPr>
              <a:t>Implementation Focus</a:t>
            </a:r>
            <a:endParaRPr lang="en-US" sz="1950" dirty="0">
              <a:latin typeface="Arial Narrow" panose="020B0606020202030204" pitchFamily="34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7549753" y="2505789"/>
            <a:ext cx="6437233" cy="5950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The core of volume control relies on calculating the Euclidean distance between two key landmark points: the tip of the thumb and the tip of the index finger.</a:t>
            </a:r>
            <a:endParaRPr lang="en-US" sz="1450" dirty="0"/>
          </a:p>
        </p:txBody>
      </p:sp>
      <p:sp>
        <p:nvSpPr>
          <p:cNvPr id="6" name="Text 3"/>
          <p:cNvSpPr/>
          <p:nvPr/>
        </p:nvSpPr>
        <p:spPr>
          <a:xfrm>
            <a:off x="7549753" y="3268266"/>
            <a:ext cx="6437233" cy="5950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Develop a function to calculate the 3D distance between landmark coordinates.</a:t>
            </a:r>
            <a:endParaRPr lang="en-US" sz="1450" dirty="0"/>
          </a:p>
        </p:txBody>
      </p:sp>
      <p:sp>
        <p:nvSpPr>
          <p:cNvPr id="7" name="Text 4"/>
          <p:cNvSpPr/>
          <p:nvPr/>
        </p:nvSpPr>
        <p:spPr>
          <a:xfrm>
            <a:off x="7549753" y="3928348"/>
            <a:ext cx="6437233" cy="5950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Establish dynamic thresholds for minimum (Volume 0%) and maximum (Volume 100%) distances.</a:t>
            </a:r>
            <a:endParaRPr lang="en-US" sz="1450" dirty="0"/>
          </a:p>
        </p:txBody>
      </p:sp>
      <p:sp>
        <p:nvSpPr>
          <p:cNvPr id="8" name="Text 5"/>
          <p:cNvSpPr/>
          <p:nvPr/>
        </p:nvSpPr>
        <p:spPr>
          <a:xfrm>
            <a:off x="7549753" y="4588431"/>
            <a:ext cx="6437233" cy="5950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Verify correct gesture classification based on calculated distance relative to the hand size.</a:t>
            </a:r>
            <a:endParaRPr lang="en-US" sz="1450" dirty="0"/>
          </a:p>
        </p:txBody>
      </p:sp>
      <p:sp>
        <p:nvSpPr>
          <p:cNvPr id="9" name="Text 6"/>
          <p:cNvSpPr/>
          <p:nvPr/>
        </p:nvSpPr>
        <p:spPr>
          <a:xfrm>
            <a:off x="7549753" y="5369481"/>
            <a:ext cx="2480191" cy="3099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F0FCFF"/>
                </a:solidFill>
                <a:latin typeface="Arial Narrow" panose="020B0606020202030204" pitchFamily="34" charset="0"/>
                <a:ea typeface="Spline Sans Bold" pitchFamily="34" charset="-122"/>
                <a:cs typeface="Spline Sans Bold" pitchFamily="34" charset="-120"/>
              </a:rPr>
              <a:t>Expected Output</a:t>
            </a:r>
            <a:endParaRPr lang="en-US" sz="1950" dirty="0">
              <a:latin typeface="Arial Narrow" panose="020B0606020202030204" pitchFamily="34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7549753" y="5865376"/>
            <a:ext cx="6437233" cy="5950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 real-time numeric distance value displayed on the screen, reflecting the gap between the fingertips, along with visual annotation connecting the points.</a:t>
            </a:r>
            <a:endParaRPr lang="en-US" sz="14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6756" y="703898"/>
            <a:ext cx="11122581" cy="5688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F0FCFF"/>
                </a:solidFill>
                <a:latin typeface="Arial Narrow" panose="020B0606020202030204" pitchFamily="34" charset="0"/>
                <a:ea typeface="Spline Sans Bold" pitchFamily="34" charset="-122"/>
                <a:cs typeface="Spline Sans Bold" pitchFamily="34" charset="-120"/>
              </a:rPr>
              <a:t>Milestone 3: Volume Mapping &amp; Control (Weeks 5–6)</a:t>
            </a:r>
            <a:endParaRPr lang="en-US" sz="3550" dirty="0">
              <a:latin typeface="Arial Narrow" panose="020B0606020202030204" pitchFamily="34" charset="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673" y="2260937"/>
            <a:ext cx="7718227" cy="3707725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1353622" y="6747510"/>
            <a:ext cx="204787" cy="204788"/>
          </a:xfrm>
          <a:prstGeom prst="roundRect">
            <a:avLst>
              <a:gd name="adj" fmla="val 8930"/>
            </a:avLst>
          </a:prstGeom>
          <a:solidFill>
            <a:srgbClr val="006B4C"/>
          </a:solidFill>
          <a:ln/>
        </p:spPr>
      </p:sp>
      <p:sp>
        <p:nvSpPr>
          <p:cNvPr id="5" name="Text 2"/>
          <p:cNvSpPr/>
          <p:nvPr/>
        </p:nvSpPr>
        <p:spPr>
          <a:xfrm>
            <a:off x="1599333" y="6747510"/>
            <a:ext cx="2675453" cy="2047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6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Gesture Distance (Normalized)</a:t>
            </a:r>
            <a:endParaRPr lang="en-US" sz="1600" dirty="0"/>
          </a:p>
        </p:txBody>
      </p:sp>
      <p:sp>
        <p:nvSpPr>
          <p:cNvPr id="6" name="Shape 3"/>
          <p:cNvSpPr/>
          <p:nvPr/>
        </p:nvSpPr>
        <p:spPr>
          <a:xfrm flipV="1">
            <a:off x="4447223" y="6747511"/>
            <a:ext cx="204787" cy="204787"/>
          </a:xfrm>
          <a:prstGeom prst="roundRect">
            <a:avLst>
              <a:gd name="adj" fmla="val 8930"/>
            </a:avLst>
          </a:prstGeom>
          <a:solidFill>
            <a:srgbClr val="29FFC0"/>
          </a:solidFill>
          <a:ln/>
        </p:spPr>
      </p:sp>
      <p:sp>
        <p:nvSpPr>
          <p:cNvPr id="7" name="Text 4"/>
          <p:cNvSpPr/>
          <p:nvPr/>
        </p:nvSpPr>
        <p:spPr>
          <a:xfrm>
            <a:off x="4735149" y="6747511"/>
            <a:ext cx="1490663" cy="2047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6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Volume Level (%)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8942189" y="1784747"/>
            <a:ext cx="2856190" cy="341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b="1" dirty="0">
                <a:solidFill>
                  <a:srgbClr val="F0FCFF"/>
                </a:solidFill>
                <a:latin typeface="Arial Narrow" panose="020B0606020202030204" pitchFamily="34" charset="0"/>
                <a:ea typeface="Spline Sans Bold" pitchFamily="34" charset="-122"/>
                <a:cs typeface="Spline Sans Bold" pitchFamily="34" charset="-120"/>
              </a:rPr>
              <a:t>Implementation Focus</a:t>
            </a:r>
            <a:endParaRPr lang="en-US" sz="2150" dirty="0">
              <a:latin typeface="Arial Narrow" panose="020B0606020202030204" pitchFamily="3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8942189" y="2330887"/>
            <a:ext cx="4978956" cy="9829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This module integrates the gesture input with system-level control. We use a linear mapping function to scale the measured distance into the 0–100% volume range.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8942189" y="3498175"/>
            <a:ext cx="4978956" cy="6553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Implement the </a:t>
            </a:r>
            <a:r>
              <a:rPr lang="en-US" sz="1600" dirty="0">
                <a:solidFill>
                  <a:srgbClr val="E0E4E6"/>
                </a:solidFill>
                <a:highlight>
                  <a:srgbClr val="17152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np.interp</a:t>
            </a:r>
            <a:r>
              <a:rPr lang="en-US" sz="16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function for linear mapping.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8942189" y="4225171"/>
            <a:ext cx="4978956" cy="6553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Utilize </a:t>
            </a:r>
            <a:r>
              <a:rPr lang="en-US" sz="160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PyAutoGUI</a:t>
            </a:r>
            <a:r>
              <a:rPr lang="en-US" sz="16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(or platform-specific API) to interface with OS audio settings.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8942189" y="4952167"/>
            <a:ext cx="4978956" cy="6553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Introduce smoothing logic (e.g., exponential moving average) to prevent jittery adjustments.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8942189" y="5812274"/>
            <a:ext cx="2730698" cy="341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b="1" dirty="0">
                <a:solidFill>
                  <a:srgbClr val="F0FCFF"/>
                </a:solidFill>
                <a:latin typeface="Arial Narrow" panose="020B0606020202030204" pitchFamily="34" charset="0"/>
                <a:ea typeface="Spline Sans Bold" pitchFamily="34" charset="-122"/>
                <a:cs typeface="Spline Sans Bold" pitchFamily="34" charset="-120"/>
              </a:rPr>
              <a:t>Expected Output</a:t>
            </a:r>
            <a:endParaRPr lang="en-US" sz="2150" dirty="0">
              <a:latin typeface="Arial Narrow" panose="020B0606020202030204" pitchFamily="34" charset="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8942189" y="6358414"/>
            <a:ext cx="4978956" cy="9829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Accurate, real-time volume adjustments on the operating system matching the user's hand gesture position.</a:t>
            </a:r>
            <a:endParaRPr lang="en-US" sz="16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27817" y="1079063"/>
            <a:ext cx="9651325" cy="4982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00" b="1" dirty="0">
                <a:solidFill>
                  <a:srgbClr val="F0FCFF"/>
                </a:solidFill>
                <a:latin typeface="Arial Narrow" panose="020B0606020202030204" pitchFamily="34" charset="0"/>
                <a:ea typeface="Spline Sans Bold" pitchFamily="34" charset="-122"/>
                <a:cs typeface="Spline Sans Bold" pitchFamily="34" charset="-120"/>
              </a:rPr>
              <a:t>Milestone 4: User Interface &amp; Feedback (Weeks 7–8)</a:t>
            </a:r>
            <a:endParaRPr lang="en-US" sz="3100" dirty="0">
              <a:latin typeface="Arial Narrow" panose="020B060602020203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627817" y="1936075"/>
            <a:ext cx="13374767" cy="2870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The final module ensures the system is intuitive and responsive by providing clear visual feedback to the user.</a:t>
            </a:r>
            <a:endParaRPr lang="en-US" sz="14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437" y="2541865"/>
            <a:ext cx="4357568" cy="2152531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6475" y="2541865"/>
            <a:ext cx="4357568" cy="2152531"/>
          </a:xfrm>
          <a:prstGeom prst="rect">
            <a:avLst/>
          </a:prstGeom>
        </p:spPr>
      </p:pic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37514" y="2541865"/>
            <a:ext cx="4357568" cy="2152531"/>
          </a:xfrm>
          <a:prstGeom prst="rect">
            <a:avLst/>
          </a:prstGeom>
        </p:spPr>
      </p:pic>
      <p:sp>
        <p:nvSpPr>
          <p:cNvPr id="7" name="Shape 2"/>
          <p:cNvSpPr/>
          <p:nvPr/>
        </p:nvSpPr>
        <p:spPr>
          <a:xfrm>
            <a:off x="627817" y="5282089"/>
            <a:ext cx="4338638" cy="1868329"/>
          </a:xfrm>
          <a:prstGeom prst="roundRect">
            <a:avLst>
              <a:gd name="adj" fmla="val 5873"/>
            </a:avLst>
          </a:prstGeom>
          <a:solidFill>
            <a:srgbClr val="0A081B">
              <a:alpha val="75000"/>
            </a:srgbClr>
          </a:solidFill>
          <a:ln/>
        </p:spPr>
      </p:sp>
      <p:sp>
        <p:nvSpPr>
          <p:cNvPr id="8" name="Shape 3"/>
          <p:cNvSpPr/>
          <p:nvPr/>
        </p:nvSpPr>
        <p:spPr>
          <a:xfrm>
            <a:off x="627817" y="5259229"/>
            <a:ext cx="4338638" cy="91440"/>
          </a:xfrm>
          <a:prstGeom prst="roundRect">
            <a:avLst>
              <a:gd name="adj" fmla="val 294257"/>
            </a:avLst>
          </a:prstGeom>
          <a:solidFill>
            <a:srgbClr val="16FFBB"/>
          </a:solidFill>
          <a:ln/>
        </p:spPr>
      </p:sp>
      <p:sp>
        <p:nvSpPr>
          <p:cNvPr id="9" name="Shape 4"/>
          <p:cNvSpPr/>
          <p:nvPr/>
        </p:nvSpPr>
        <p:spPr>
          <a:xfrm>
            <a:off x="2528114" y="5013127"/>
            <a:ext cx="538043" cy="538043"/>
          </a:xfrm>
          <a:prstGeom prst="roundRect">
            <a:avLst>
              <a:gd name="adj" fmla="val 169949"/>
            </a:avLst>
          </a:prstGeom>
          <a:solidFill>
            <a:srgbClr val="16FFBB"/>
          </a:solidFill>
          <a:ln/>
        </p:spPr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689562" y="5174575"/>
            <a:ext cx="215146" cy="21514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829985" y="5730478"/>
            <a:ext cx="1992987" cy="249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E0E4E6"/>
                </a:solidFill>
                <a:latin typeface="Arial Narrow" panose="020B0606020202030204" pitchFamily="34" charset="0"/>
                <a:ea typeface="Spline Sans Bold" pitchFamily="34" charset="-122"/>
                <a:cs typeface="Spline Sans Bold" pitchFamily="34" charset="-120"/>
              </a:rPr>
              <a:t>Volume Indicator</a:t>
            </a:r>
            <a:endParaRPr lang="en-US" sz="1550" dirty="0">
              <a:latin typeface="Arial Narrow" panose="020B0606020202030204" pitchFamily="34" charset="0"/>
            </a:endParaRPr>
          </a:p>
        </p:txBody>
      </p:sp>
      <p:sp>
        <p:nvSpPr>
          <p:cNvPr id="12" name="Text 6"/>
          <p:cNvSpPr/>
          <p:nvPr/>
        </p:nvSpPr>
        <p:spPr>
          <a:xfrm>
            <a:off x="829985" y="6087070"/>
            <a:ext cx="3934301" cy="8611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 dynamic, horizontal bar overlaid on the video feed displays the current volume percentage (0–100%).</a:t>
            </a:r>
            <a:endParaRPr lang="en-US" sz="1400" dirty="0"/>
          </a:p>
        </p:txBody>
      </p:sp>
      <p:sp>
        <p:nvSpPr>
          <p:cNvPr id="13" name="Shape 7"/>
          <p:cNvSpPr/>
          <p:nvPr/>
        </p:nvSpPr>
        <p:spPr>
          <a:xfrm>
            <a:off x="5145762" y="5282089"/>
            <a:ext cx="4338757" cy="1868329"/>
          </a:xfrm>
          <a:prstGeom prst="roundRect">
            <a:avLst>
              <a:gd name="adj" fmla="val 5873"/>
            </a:avLst>
          </a:prstGeom>
          <a:solidFill>
            <a:srgbClr val="0A081B">
              <a:alpha val="75000"/>
            </a:srgbClr>
          </a:solidFill>
          <a:ln/>
        </p:spPr>
      </p:sp>
      <p:sp>
        <p:nvSpPr>
          <p:cNvPr id="14" name="Shape 8"/>
          <p:cNvSpPr/>
          <p:nvPr/>
        </p:nvSpPr>
        <p:spPr>
          <a:xfrm>
            <a:off x="5145762" y="5259229"/>
            <a:ext cx="4338757" cy="91440"/>
          </a:xfrm>
          <a:prstGeom prst="roundRect">
            <a:avLst>
              <a:gd name="adj" fmla="val 294257"/>
            </a:avLst>
          </a:prstGeom>
          <a:solidFill>
            <a:srgbClr val="29DDDA"/>
          </a:solidFill>
          <a:ln/>
        </p:spPr>
      </p:sp>
      <p:sp>
        <p:nvSpPr>
          <p:cNvPr id="15" name="Shape 9"/>
          <p:cNvSpPr/>
          <p:nvPr/>
        </p:nvSpPr>
        <p:spPr>
          <a:xfrm>
            <a:off x="7046059" y="5013127"/>
            <a:ext cx="538043" cy="538043"/>
          </a:xfrm>
          <a:prstGeom prst="roundRect">
            <a:avLst>
              <a:gd name="adj" fmla="val 169949"/>
            </a:avLst>
          </a:prstGeom>
          <a:solidFill>
            <a:srgbClr val="16FFBB"/>
          </a:solidFill>
          <a:ln/>
        </p:spPr>
      </p:sp>
      <p:pic>
        <p:nvPicPr>
          <p:cNvPr id="16" name="Image 4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207508" y="5174575"/>
            <a:ext cx="215146" cy="215146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5347930" y="5730478"/>
            <a:ext cx="1992987" cy="249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E0E4E6"/>
                </a:solidFill>
                <a:latin typeface="Arial Narrow" panose="020B0606020202030204" pitchFamily="34" charset="0"/>
                <a:ea typeface="Spline Sans Bold" pitchFamily="34" charset="-122"/>
                <a:cs typeface="Spline Sans Bold" pitchFamily="34" charset="-120"/>
              </a:rPr>
              <a:t>Real-Time Text</a:t>
            </a:r>
            <a:endParaRPr lang="en-US" sz="1550" dirty="0">
              <a:latin typeface="Arial Narrow" panose="020B0606020202030204" pitchFamily="34" charset="0"/>
            </a:endParaRPr>
          </a:p>
        </p:txBody>
      </p:sp>
      <p:sp>
        <p:nvSpPr>
          <p:cNvPr id="18" name="Text 11"/>
          <p:cNvSpPr/>
          <p:nvPr/>
        </p:nvSpPr>
        <p:spPr>
          <a:xfrm>
            <a:off x="5347930" y="6087070"/>
            <a:ext cx="3934420" cy="5741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Textual output showing the current volume level and recognized gesture (e.g., "Volume: 55%").</a:t>
            </a:r>
            <a:endParaRPr lang="en-US" sz="1400" dirty="0"/>
          </a:p>
        </p:txBody>
      </p:sp>
      <p:sp>
        <p:nvSpPr>
          <p:cNvPr id="19" name="Shape 12"/>
          <p:cNvSpPr/>
          <p:nvPr/>
        </p:nvSpPr>
        <p:spPr>
          <a:xfrm>
            <a:off x="9663827" y="5282089"/>
            <a:ext cx="4338638" cy="1868329"/>
          </a:xfrm>
          <a:prstGeom prst="roundRect">
            <a:avLst>
              <a:gd name="adj" fmla="val 5873"/>
            </a:avLst>
          </a:prstGeom>
          <a:solidFill>
            <a:srgbClr val="0A081B">
              <a:alpha val="75000"/>
            </a:srgbClr>
          </a:solidFill>
          <a:ln/>
        </p:spPr>
      </p:sp>
      <p:sp>
        <p:nvSpPr>
          <p:cNvPr id="20" name="Shape 13"/>
          <p:cNvSpPr/>
          <p:nvPr/>
        </p:nvSpPr>
        <p:spPr>
          <a:xfrm>
            <a:off x="9663827" y="5259229"/>
            <a:ext cx="4338638" cy="91440"/>
          </a:xfrm>
          <a:prstGeom prst="roundRect">
            <a:avLst>
              <a:gd name="adj" fmla="val 294257"/>
            </a:avLst>
          </a:prstGeom>
          <a:solidFill>
            <a:srgbClr val="37A7E7"/>
          </a:solidFill>
          <a:ln/>
        </p:spPr>
      </p:sp>
      <p:sp>
        <p:nvSpPr>
          <p:cNvPr id="21" name="Shape 14"/>
          <p:cNvSpPr/>
          <p:nvPr/>
        </p:nvSpPr>
        <p:spPr>
          <a:xfrm>
            <a:off x="11564124" y="5013127"/>
            <a:ext cx="538043" cy="538043"/>
          </a:xfrm>
          <a:prstGeom prst="roundRect">
            <a:avLst>
              <a:gd name="adj" fmla="val 169949"/>
            </a:avLst>
          </a:prstGeom>
          <a:solidFill>
            <a:srgbClr val="16FFBB"/>
          </a:solidFill>
          <a:ln/>
        </p:spPr>
      </p:sp>
      <p:pic>
        <p:nvPicPr>
          <p:cNvPr id="22" name="Image 5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725573" y="5174575"/>
            <a:ext cx="215146" cy="215146"/>
          </a:xfrm>
          <a:prstGeom prst="rect">
            <a:avLst/>
          </a:prstGeom>
        </p:spPr>
      </p:pic>
      <p:sp>
        <p:nvSpPr>
          <p:cNvPr id="23" name="Text 15"/>
          <p:cNvSpPr/>
          <p:nvPr/>
        </p:nvSpPr>
        <p:spPr>
          <a:xfrm>
            <a:off x="9865995" y="5730478"/>
            <a:ext cx="1992987" cy="249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E0E4E6"/>
                </a:solidFill>
                <a:latin typeface="Arial Narrow" panose="020B0606020202030204" pitchFamily="34" charset="0"/>
                <a:ea typeface="Spline Sans Bold" pitchFamily="34" charset="-122"/>
                <a:cs typeface="Spline Sans Bold" pitchFamily="34" charset="-120"/>
              </a:rPr>
              <a:t>System Stability</a:t>
            </a:r>
            <a:endParaRPr lang="en-US" sz="1550" dirty="0">
              <a:latin typeface="Arial Narrow" panose="020B0606020202030204" pitchFamily="34" charset="0"/>
            </a:endParaRPr>
          </a:p>
        </p:txBody>
      </p:sp>
      <p:sp>
        <p:nvSpPr>
          <p:cNvPr id="24" name="Text 16"/>
          <p:cNvSpPr/>
          <p:nvPr/>
        </p:nvSpPr>
        <p:spPr>
          <a:xfrm>
            <a:off x="9865995" y="6087070"/>
            <a:ext cx="3934301" cy="8611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Final integration and testing to ensure the application is stable, minimizing crashes and maximizing responsiveness.</a:t>
            </a:r>
            <a:endParaRPr lang="en-US" sz="14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4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402</TotalTime>
  <Words>1119</Words>
  <Application>Microsoft Office PowerPoint</Application>
  <PresentationFormat>Custom</PresentationFormat>
  <Paragraphs>127</Paragraphs>
  <Slides>14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Arial Narrow</vt:lpstr>
      <vt:lpstr>Calibri</vt:lpstr>
      <vt:lpstr>Barlow</vt:lpstr>
      <vt:lpstr>Consolas</vt:lpstr>
      <vt:lpstr>Tahoma</vt:lpstr>
      <vt:lpstr>1_Office Theme</vt:lpstr>
      <vt:lpstr>3_Office Theme</vt:lpstr>
      <vt:lpstr>4_Office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System Workflow Diagram: Data Flow Pipeline</vt:lpstr>
      <vt:lpstr>System Architecture Diagram: Layered Components</vt:lpstr>
      <vt:lpstr>Conclusion and Future Directions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Pavan Kumar Pamu</dc:creator>
  <cp:lastModifiedBy>Pavan Kumar Pamu</cp:lastModifiedBy>
  <cp:revision>16</cp:revision>
  <dcterms:created xsi:type="dcterms:W3CDTF">2025-10-29T12:44:05Z</dcterms:created>
  <dcterms:modified xsi:type="dcterms:W3CDTF">2025-10-30T17:33:09Z</dcterms:modified>
</cp:coreProperties>
</file>